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comments/comment1.xml" ContentType="application/vnd.openxmlformats-officedocument.presentationml.comments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73" r:id="rId2"/>
    <p:sldId id="374" r:id="rId3"/>
    <p:sldId id="375" r:id="rId4"/>
    <p:sldId id="376" r:id="rId5"/>
    <p:sldId id="379" r:id="rId6"/>
    <p:sldId id="378" r:id="rId7"/>
    <p:sldId id="319" r:id="rId8"/>
    <p:sldId id="388" r:id="rId9"/>
    <p:sldId id="320" r:id="rId10"/>
    <p:sldId id="321" r:id="rId11"/>
    <p:sldId id="322" r:id="rId12"/>
    <p:sldId id="299" r:id="rId13"/>
    <p:sldId id="298" r:id="rId14"/>
    <p:sldId id="300" r:id="rId15"/>
    <p:sldId id="302" r:id="rId16"/>
    <p:sldId id="301" r:id="rId17"/>
    <p:sldId id="303" r:id="rId18"/>
    <p:sldId id="305" r:id="rId19"/>
    <p:sldId id="306" r:id="rId20"/>
    <p:sldId id="380" r:id="rId21"/>
    <p:sldId id="307" r:id="rId22"/>
    <p:sldId id="317" r:id="rId23"/>
    <p:sldId id="323" r:id="rId24"/>
    <p:sldId id="308" r:id="rId25"/>
    <p:sldId id="309" r:id="rId26"/>
    <p:sldId id="381" r:id="rId27"/>
    <p:sldId id="310" r:id="rId28"/>
    <p:sldId id="324" r:id="rId29"/>
    <p:sldId id="318" r:id="rId30"/>
    <p:sldId id="312" r:id="rId31"/>
    <p:sldId id="382" r:id="rId32"/>
    <p:sldId id="313" r:id="rId33"/>
    <p:sldId id="328" r:id="rId34"/>
    <p:sldId id="331" r:id="rId35"/>
    <p:sldId id="384" r:id="rId36"/>
    <p:sldId id="327" r:id="rId37"/>
    <p:sldId id="314" r:id="rId38"/>
    <p:sldId id="326" r:id="rId39"/>
    <p:sldId id="315" r:id="rId40"/>
    <p:sldId id="330" r:id="rId41"/>
    <p:sldId id="329" r:id="rId42"/>
    <p:sldId id="346" r:id="rId43"/>
    <p:sldId id="332" r:id="rId44"/>
    <p:sldId id="345" r:id="rId45"/>
    <p:sldId id="355" r:id="rId46"/>
    <p:sldId id="356" r:id="rId47"/>
    <p:sldId id="358" r:id="rId48"/>
    <p:sldId id="359" r:id="rId49"/>
    <p:sldId id="360" r:id="rId50"/>
    <p:sldId id="361" r:id="rId51"/>
    <p:sldId id="333" r:id="rId52"/>
    <p:sldId id="335" r:id="rId53"/>
    <p:sldId id="348" r:id="rId54"/>
    <p:sldId id="350" r:id="rId55"/>
    <p:sldId id="351" r:id="rId56"/>
    <p:sldId id="362" r:id="rId57"/>
    <p:sldId id="363" r:id="rId58"/>
    <p:sldId id="364" r:id="rId59"/>
    <p:sldId id="354" r:id="rId60"/>
    <p:sldId id="347" r:id="rId61"/>
    <p:sldId id="336" r:id="rId62"/>
    <p:sldId id="370" r:id="rId63"/>
    <p:sldId id="337" r:id="rId64"/>
    <p:sldId id="339" r:id="rId65"/>
    <p:sldId id="365" r:id="rId66"/>
    <p:sldId id="344" r:id="rId67"/>
    <p:sldId id="367" r:id="rId68"/>
    <p:sldId id="366" r:id="rId69"/>
    <p:sldId id="368" r:id="rId70"/>
    <p:sldId id="371" r:id="rId71"/>
    <p:sldId id="389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 Peter" initials="HP" lastIdx="2" clrIdx="0">
    <p:extLst>
      <p:ext uri="{19B8F6BF-5375-455C-9EA6-DF929625EA0E}">
        <p15:presenceInfo xmlns:p15="http://schemas.microsoft.com/office/powerpoint/2012/main" userId="267e2372d104c4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20" autoAdjust="0"/>
  </p:normalViewPr>
  <p:slideViewPr>
    <p:cSldViewPr snapToGrid="0">
      <p:cViewPr varScale="1">
        <p:scale>
          <a:sx n="104" d="100"/>
          <a:sy n="104" d="100"/>
        </p:scale>
        <p:origin x="138" y="198"/>
      </p:cViewPr>
      <p:guideLst/>
    </p:cSldViewPr>
  </p:slideViewPr>
  <p:outlineViewPr>
    <p:cViewPr>
      <p:scale>
        <a:sx n="33" d="100"/>
        <a:sy n="33" d="100"/>
      </p:scale>
      <p:origin x="0" y="-5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5T14:20:16.090" idx="1">
    <p:pos x="5070" y="2245"/>
    <p:text>https://zhuanlan.zhihu.com/p/36355083#:~:text=%E9%82%A3%E4%B9%88%E4%B8%8B%E4%B8%80%E4%B8%AA%E9%97%AE%E9%A2%98%E5%B0%B1%E6%98%AF%E5%A6%82%E4%BD%95%E8%AE%A9%E4%B8%8D%E7%A1%AE%E5%AE%9A%E6%80%A7%E5%9C%A8%E6%AF%8F%E4%B8%AA%E6%97%B6%E5%88%BB%E4%BC%A0%E9%80%92%E5%91%A2%EF%BC%8C%E7%AD%94%E6%A1%88%E6%98%AF</p:text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06:56:00.4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00:47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24575,'-1'10'0,"-1"0"0,0-1 0,0 1 0,-1-1 0,0 1 0,-1-1 0,0 0 0,0 0 0,-1-1 0,0 1 0,0-1 0,-1 0 0,0-1 0,-8 8 0,6-6 0,1-1 0,0 1 0,1 0 0,0 1 0,0-1 0,1 1 0,0 0 0,1 1 0,0-1 0,-5 22 0,9-32 0,-2 21 0,0-1 0,-2 1 0,-1-1 0,0 0 0,-12 27 0,15-41 0,-1 0 0,1 0 0,0 1 0,1-1 0,0 0 0,0 0 0,0 1 0,1-1 0,0 12 0,0-17 0,0 1 0,0-1 0,1 1 0,-1-1 0,1 1 0,-1-1 0,1 0 0,-1 1 0,1-1 0,0 0 0,0 1 0,0-1 0,-1 0 0,1 0 0,0 0 0,0 0 0,1 0 0,1 1 0,-2-1 0,1 0 0,0 0 0,0-1 0,0 1 0,0-1 0,0 1 0,1-1 0,-1 0 0,0 0 0,0 0 0,0 0 0,0-1 0,0 1 0,0 0 0,0-1 0,0 1 0,2-2 0,98-36 0,-71 30 0,1 1 0,0 1 0,0 2 0,52 0 0,-55 5 0,-18 0 0,0-1 0,0 0 0,1 0 0,-1-1 0,0-1 0,13-2 0,-22 3 0,1 0 0,-1 0 0,1 0 0,-1-1 0,0 1 0,1-1 0,-1 1 0,0-1 0,0 0 0,0 0 0,0 0 0,-1 0 0,1 0 0,0 0 0,-1 0 0,1-1 0,-1 1 0,0 0 0,0-1 0,0 0 0,0 1 0,0-1 0,-1 1 0,1-1 0,-1 0 0,0 1 0,1-1 0,-1 0 0,0 1 0,-1-6 0,0 2 0,0 0 0,-1-1 0,1 1 0,-1 0 0,0 0 0,-1 1 0,1-1 0,-1 0 0,0 1 0,-1-1 0,1 1 0,-9-9 0,-7-7 0,-34-29 0,20 21 0,13 10-119,-79-84-1127,87 87-5580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00:49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0 24575,'-3'19'0,"0"0"0,-1-1 0,-1 1 0,-1-1 0,0 0 0,-10 17 0,11-23 0,-2 8 0,0 1 0,1 0 0,1 1 0,2-1 0,-3 34 0,6 113 0,3-70 0,-3-91 0,0 1 0,0-1 0,1 1 0,0-1 0,0 0 0,1 1 0,0-1 0,0 0 0,0 0 0,1 0 0,4 7 0,-4-11 0,0 0 0,-1 0 0,1 0 0,0 0 0,0 0 0,1 0 0,-1-1 0,1 1 0,-1-1 0,1 0 0,0 0 0,-1-1 0,1 1 0,0-1 0,0 0 0,0 0 0,1 0 0,-1 0 0,0-1 0,7 1 0,-6-1-65,-1 0 0,1 1 0,0-2 0,-1 1 0,1 0 0,-1-1 0,1 0 0,-1 0 0,0 0 0,1-1 0,-1 1 0,0-1 0,0 0 0,0 0 0,0 0 0,0-1 0,-1 0 0,1 1 0,-1-1 0,5-5 0,4-9-6761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00:52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24575,'4'0'0,"7"0"0,5 0 0,5 0 0,3 0 0,2 0 0,1 0 0,1 0 0,-1 0 0,1 0 0,-1 0 0,0 0 0,0 0 0,-1 0 0,1 0 0,-5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01:27.8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110 294 24575,'0'1386'0,"-2"-1348"0,-2-1 0,-15 63 0,-4 38 0,16 56 0,7-119 0,-4-1 0,-15 90 0,6-85 0,-6 140 0,20 82 0,2-115 0,-5-74 0,5 126 0,32-10 0,-19-143 0,-14-74 0,0 0 0,1-1 0,0 1 0,1-1 0,0 1 0,1-1 0,7 12 0,-8-17 0,-1-1 0,1 1 0,0 0 0,0-1 0,0 0 0,0 0 0,1 0 0,0-1 0,0 1 0,0-1 0,0-1 0,0 1 0,1 0 0,-1-1 0,9 2 0,72 13 0,158 11 0,-195-24 0,454 4 0,-286-11 0,712 3 0,-759-13 0,-13-1 0,-56 15 0,-59 1 0,0-2 0,1-1 0,-2-3 0,70-14 0,22-13 0,186-18 0,-239 44 0,-64 5 0,-1 0 0,1-1 0,-1 0 0,0-2 0,1 0 0,-1 0 0,0-1 0,-1-1 0,1-1 0,26-13 0,-23 7 0,-2 0 0,1-1 0,-1-1 0,-1-1 0,-1 0 0,0-1 0,-1 0 0,-1-1 0,0 0 0,-1-1 0,-1 0 0,-1-1 0,0 0 0,-2-1 0,7-24 0,-1-30 0,-3-2 0,-3 1 0,-4-1 0,-10-119 0,2 152 0,-16-69 0,12 77 0,2 0 0,1-1 0,0-44 0,5-46 0,5-183 0,0 250 0,3 0 0,2 1 0,29-96 0,-30 120 0,-1 0 0,4-50 0,-7 44 0,13-57 0,19-94 0,-27 127 0,31-109 0,-33 148 0,-1 0 0,-1-1 0,-1 0 0,0-32 0,-6-109 0,-1 56 0,3 68 0,0-76 0,-16-125 0,12 209 0,-1 1 0,-2 0 0,-1 1 0,-14-36 0,15 50 0,-2-1 0,-1 1 0,-11-19 0,15 30 0,0 1 0,-1-1 0,1 1 0,-1 1 0,-1-1 0,1 1 0,-1 0 0,0 1 0,-11-6 0,-16-6 0,-1 2 0,0 1 0,-1 2 0,-70-14 0,-162-11 0,106 18 0,-5 4 0,-282 10 0,229 8 0,-269 28 0,-115-9 0,559-22 0,-231 18 0,176-9 0,-110 14 0,-185 7 0,377-29-195,0 0 0,0 1 0,1 1 0,-1 1 0,1 0 0,-22 9 0,22-5-6631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05:41.4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1090 24575,'184'-157'0,"-152"125"0,-2-1 0,-1-1 0,-2-2 0,-1 0 0,-2-2 0,-1 0 0,-3-2 0,28-72 0,83-229 0,-126 326 0,1-1 0,1 1 0,0 0 0,1 1 0,0 0 0,2 0 0,-1 1 0,23-23 0,-29 32 0,1 0 0,0 1 0,0-1 0,0 1 0,1 0 0,-1 1 0,1-1 0,-1 1 0,1 0 0,0 0 0,0 0 0,0 0 0,0 1 0,0 0 0,0 0 0,1 1 0,-1-1 0,0 1 0,0 0 0,1 0 0,-1 1 0,0 0 0,0 0 0,0 0 0,0 0 0,0 1 0,0 0 0,0 0 0,0 0 0,-1 1 0,7 4 0,11 7 0,-3-3 0,-1 2 0,30 26 0,-43-35 0,-1 1 0,1 0 0,-1 0 0,0 0 0,-1 1 0,0-1 0,1 1 0,-2 0 0,1 0 0,-1 0 0,0 0 0,0 0 0,2 14 0,32 162 0,-23-127 0,-7-38 0,0 1 0,1-2 0,2 1 0,-1-1 0,2 0 0,0 0 0,1-2 0,24 27 0,10 17 0,-13-19 0,38 37 0,19 24 0,-79-89-4,0 0-1,1-1 0,0-1 0,0 0 1,18 11-1,4 3-1332,-11-7-5489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05:46.1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1 692 24575,'4'-2'0,"-1"-1"0,1 0 0,-1 0 0,1 0 0,-1 0 0,0-1 0,0 1 0,0-1 0,-1 0 0,0 0 0,1 0 0,2-7 0,0 2 0,9-18 0,-1 0 0,16-49 0,-19 46 0,2 1 0,21-41 0,-17 41 0,-3-2 0,18-54 0,-2 4 0,-14 31 0,-13 42 0,-1 0 0,2 0 0,-1 1 0,1-1 0,1 0 0,3-6 0,-5 11 0,0 0 0,0 1 0,1-1 0,-1 1 0,1 0 0,-1 0 0,1 0 0,0 0 0,0 0 0,-1 1 0,1-1 0,1 1 0,-1 0 0,0 0 0,0 0 0,0 0 0,1 0 0,-1 1 0,4-1 0,-2 0 0,1 0 0,0 1 0,0-1 0,-1 1 0,1 0 0,0 1 0,0-1 0,-1 1 0,1 0 0,-1 1 0,1-1 0,-1 1 0,1 0 0,-1 1 0,0-1 0,0 1 0,0 0 0,0 0 0,0 1 0,-1-1 0,0 1 0,0 0 0,0 0 0,0 1 0,0-1 0,-1 1 0,0 0 0,0-1 0,0 1 0,0 1 0,2 8 0,2 5 0,0 0 0,-2 0 0,0 1 0,-1-1 0,-1 1 0,0 31 0,-2-40 0,1 3 0,1-1 0,0 0 0,0 0 0,2 0 0,-1-1 0,2 1 0,8 14 0,10 26 0,-9-13 0,-13-30 0,2 0 0,0 0 0,0 0 0,0-1 0,1 1 0,1-1 0,-1-1 0,2 1 0,7 8 0,32 34 0,-30-31 0,1-2 0,0 0 0,32 24 0,-2-11-1365,-31-25-5461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05:51.6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1273 24575,'10'-2'0,"1"0"0,-1 0 0,0-1 0,0 0 0,0-1 0,11-6 0,-1 1 0,9-3 0,0-1 0,-2-1 0,32-22 0,-45 27 0,-2-1 0,1-1 0,-2 0 0,1 0 0,-2-1 0,1-1 0,-2 0 0,10-15 0,60-93 0,-48 76 0,48-93 0,-57 84 0,26-103 0,-31 94 0,28-66 0,-13 32 0,-29 81 0,1 0 0,1 1 0,0 0 0,1 0 0,1 0 0,0 0 0,1 1 0,0 0 0,1 1 0,19-21 0,-22 28 0,0 1 0,0-1 0,1 1 0,0 1 0,0-1 0,0 1 0,0 1 0,1-1 0,13-3 0,-7 4 0,0 0 0,1 1 0,-1 1 0,25 1 0,-30-1 0,0 1 0,-1 1 0,1-1 0,0 1 0,-1 1 0,1 0 0,-1 0 0,0 1 0,1 0 0,-1 0 0,-1 1 0,1 0 0,0 0 0,-1 1 0,0 0 0,0 0 0,0 1 0,-1-1 0,0 2 0,6 6 0,6 5 0,-1 2 0,-1 0 0,-1 1 0,-1 1 0,-1 0 0,-1 1 0,0 0 0,-2 1 0,10 34 0,17 40 0,-26-73 0,-1 1 0,-1 1 0,6 30 0,-2 19 0,4-1 0,3 0 0,41 102 0,-1-24 0,-55-141 0,1 0 0,0-1 0,1 1 0,0-1 0,1-1 0,0 1 0,0-2 0,11 11 0,8 3 0,49 32 0,-63-46 0,18 15-62,-26-19-46,1 0-1,-1-1 1,1 0-1,0 0 0,1 0 1,-1 0-1,1-1 0,0 0 1,-1-1-1,1 0 1,10 3-1,4-3-6717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05:55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1 796 24575,'89'2'0,"-40"0"0,0-2 0,72-9 0,-104 5 0,1 0 0,-1-2 0,-1 0 0,1 0 0,-1-2 0,0 0 0,-1-1 0,0-1 0,0 0 0,18-17 0,12-15 0,65-79 0,-59 62 0,40-61 0,-62 81 0,28-46 0,-37 51 0,2 2 0,50-58 0,-64 82 0,1-1 0,0 1 0,0 1 0,1 0 0,-1 0 0,18-8 0,-23 13 0,0 0 0,1 1 0,-1 0 0,1 0 0,-1 0 0,1 0 0,0 0 0,-1 1 0,1 0 0,0 0 0,-1 0 0,1 1 0,-1 0 0,1 0 0,-1 0 0,1 0 0,-1 1 0,1-1 0,7 5 0,-4-1 0,1 1 0,-1-1 0,-1 1 0,1 1 0,-1-1 0,0 1 0,-1 1 0,0-1 0,8 14 0,3 6 0,19 48 0,-25-49 0,2 0 0,20 32 0,4-4 0,47 62 0,-72-104 0,1 0 0,1-1 0,19 13 0,24 20 0,-28-18 0,1-3 0,2 0 0,0-2 0,1-1 0,1-2 0,0-1 0,54 17 0,-64-25-195,0-2 0,0 0 0,1-2 0,0 0 0,0-2 0,40 0 0,-42-3-6631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05:58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1615 24575,'3'-1'0,"0"1"0,0-1 0,0 0 0,0 0 0,0 0 0,0-1 0,0 1 0,0-1 0,-1 0 0,1 0 0,-1 0 0,1 0 0,-1 0 0,0 0 0,4-5 0,27-41 0,-26 32 0,-2 0 0,0 0 0,-1 0 0,0-1 0,-1 0 0,-1 1 0,-1-1 0,-1-20 0,0 13 0,2 1 0,0 0 0,10-41 0,6-13 0,-3 0 0,9-153 0,-21 153 0,-2 33 0,12-80 0,10-5 0,26-112 0,-37 190 0,-8 31 0,1 0 0,1 1 0,0-1 0,12-23 0,-16 39 0,1 0 0,-1-1 0,1 1 0,0 1 0,0-1 0,0 0 0,1 1 0,-1-1 0,1 1 0,0 0 0,0 0 0,0 1 0,0-1 0,0 1 0,0 0 0,1 0 0,-1 0 0,1 1 0,0-1 0,-1 1 0,1 0 0,0 1 0,5-1 0,-7 1 0,0 0 0,1 1 0,-1-1 0,0 1 0,0 0 0,0 0 0,0 0 0,0 0 0,0 1 0,0-1 0,0 1 0,-1 0 0,1-1 0,0 1 0,-1 0 0,1 1 0,-1-1 0,0 0 0,0 1 0,0 0 0,2 3 0,6 9 0,-1 1 0,12 30 0,-4-10 0,-10-21 0,0-1 0,-1 1 0,-1 0 0,0 1 0,-1-1 0,-1 1 0,1 19 0,-1 14 0,-4 51 0,-1-63 0,2 1 0,2-1 0,7 48 0,0-20 0,-3-1 0,-3 1 0,-7 88 0,1-67 0,9 88 0,6-103 0,-7-52 0,-1 1 0,1 29 0,-3-35 6,0 0 0,0-1 0,2 1 0,-1-1 0,2 0 0,0 0 0,0 0 0,9 14 0,13 34-1425,-21-44-5407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10:57.3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2333 24575,'130'-25'0,"27"-8"0,-122 22 0,0-2 0,0-1 0,-2-1 0,1-2 0,-2-1 0,-1-2 0,51-40 0,-62 43 0,-1-1 0,0 0 0,-2-2 0,0 0 0,-1-1 0,21-35 0,-22 31 0,32-36 0,-2 1 0,-30 39 0,148-240 0,-147 226 0,-2 0 0,-2-1 0,13-59 0,13-44 0,-17 73 0,13-73 0,-1 0 0,-12 29 0,-16 78 0,1 0 0,11-34 0,75-252 0,-86 303 0,-1 0 0,2 0 0,0 1 0,1 0 0,1 0 0,0 1 0,0 0 0,1 0 0,1 1 0,0 1 0,1 0 0,0 0 0,1 1 0,27-16 0,-24 16 0,1 2 0,1 0 0,-1 1 0,1 1 0,0 1 0,1 0 0,-1 1 0,1 1 0,0 1 0,0 1 0,-1 0 0,30 4 0,-39-1 0,0 0 0,0 1 0,-1 0 0,1 1 0,-1 0 0,0 0 0,0 1 0,0 0 0,-1 0 0,1 1 0,-1 0 0,-1 0 0,1 1 0,-1 0 0,9 12 0,1 3 0,0 1 0,-2 1 0,-1 0 0,11 27 0,40 107 0,76 296 0,-126-406 0,30 72 0,2 4 0,-37-92 0,1 0 0,2-1 0,1 0 0,32 54 0,-6-20 0,-23-37 0,30 41 0,3-1 0,-32-43 0,2 0 0,35 39 0,-34-45 0,-8-6 0,1 0 0,0-1 0,1 0 0,0-1 0,1-1 0,0 0 0,0-1 0,1 0 0,19 6 0,25 7 0,88 46 0,-123-54 0,-1 2 0,-1 1 0,28 26 0,0-1 0,-6-2-1365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06:56:01.7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11:02.4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128 0 24575,'-21'436'0,"16"-167"0,3-30 0,-26-31 0,2-41 0,21-112 0,-15 241 0,21 973 0,-2-1251-134,-1 1 1,-1-1-1,-5 19 0,5-24-696,-1 10-5996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11:04.4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3 108 24575,'-3'138'0,"7"148"0,-4-282 0,0 0 0,0-1 0,1 1 0,0-1 0,0 1 0,0-1 0,0 1 0,0-1 0,1 0 0,0 1 0,-1-1 0,1 0 0,0 0 0,0 0 0,1-1 0,-1 1 0,1 0 0,-1-1 0,7 5 0,-5-5 0,0 0 0,1 0 0,-1-1 0,1 1 0,-1-1 0,1 0 0,0 0 0,0 0 0,-1-1 0,1 1 0,0-1 0,0 0 0,6-2 0,-1 1 0,-1 0 0,0-2 0,-1 1 0,1-1 0,0 0 0,-1-1 0,1 1 0,-1-2 0,0 1 0,-1-1 0,1-1 0,-1 1 0,0-1 0,0-1 0,9-10 0,-5 2 0,-1-1 0,0 0 0,-1-1 0,8-21 0,-14 30 0,-1-1 0,0 1 0,0-1 0,-1 1 0,0-1 0,-1 0 0,0 1 0,0-1 0,-1 0 0,0 1 0,-3-13 0,-1-2 15,-1 0 0,-2 1 0,0 0 0,-1 1 0,-2-1 0,0 2 0,-24-34 0,28 44-98,0 1 1,-1 0-1,-1 1 1,1 0-1,-1 0 1,-1 1-1,0 0 1,1 1-1,-2 0 1,1 0-1,-1 1 1,0 1-1,0-1 1,0 2-1,-1 0 1,1 0-1,-15-1 1,5 3-6744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5:29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24575,'0'592'0,"0"-588"0,0 0 0,0-1 0,0 1 0,1-1 0,0 1 0,-1-1 0,1 1 0,1-1 0,-1 1 0,0-1 0,1 0 0,-1 1 0,1-1 0,0 0 0,0 0 0,1-1 0,-1 1 0,0 0 0,1-1 0,0 1 0,-1-1 0,1 0 0,0 0 0,0 0 0,0 0 0,1 0 0,-1-1 0,0 0 0,1 1 0,-1-1 0,5 0 0,11 3 0,-1-1 0,1-2 0,0 0 0,35-2 0,-25 0 0,2150-7 0,-1255 11 0,-173 28 0,-91-2 0,-211-19 0,435 8 0,-787-18 0,146 17 0,-98-4 0,-81-8 0,509 20 0,2260-27 51,-1518 3-1467,-1290-1-5410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5:32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24575,'0'593'0,"0"-587"0,0 0 0,1-1 0,-1 1 0,1 0 0,1 0 0,-1 0 0,1-1 0,3 8 0,-5-11 0,1-1 0,0 0 0,0 0 0,-1 0 0,1 0 0,0 0 0,0 0 0,0 0 0,0 0 0,0 0 0,0 0 0,0-1 0,1 1 0,-1 0 0,0-1 0,0 1 0,1-1 0,-1 1 0,0-1 0,1 0 0,-1 1 0,0-1 0,1 0 0,-1 0 0,0 0 0,1 0 0,-1 0 0,0 0 0,1 0 0,-1-1 0,0 1 0,1 0 0,-1-1 0,0 1 0,1-1 0,-1 0 0,0 1 0,0-1 0,0 0 0,0 0 0,2-1 0,17-14 0,-1 0 0,-1-2 0,0 0 0,-1-1 0,-1-1 0,21-34 0,-23 34 0,-1-2 0,-1 0 0,-1 0 0,-1-1 0,-1 0 0,7-30 0,-13 44 0,-1 0 0,0 0 0,0 0 0,-1 0 0,-1-1 0,0 1 0,0 0 0,0-1 0,-1 1 0,-1 0 0,0 0 0,0 0 0,0 0 0,-1 0 0,-1 0 0,1 1 0,-2-1 0,1 1 0,-10-13 0,3 11 0,0 0 0,-1 1 0,0 0 0,0 1 0,-19-9 0,14 7 0,12 7-91,0 1 0,0-1 0,0 1 0,0 0 0,-1 0 0,1 1 0,0 0 0,-1 0 0,1 0 0,-1 0 0,0 1 0,1 0 0,-1 0 0,-8 2 0,-4 3-6735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5:36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24575,'0'611'-1365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5:48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672 0 24575,'-5'1'0,"0"0"0,0 1 0,1-1 0,-1 1 0,1 0 0,-1 1 0,1-1 0,0 1 0,0-1 0,-7 7 0,-10 6 0,-27 17 0,0 1 0,3 3 0,1 2 0,1 2 0,-65 81 0,-20 34 0,25-24 0,82-103 0,20-27 0,0 0 0,1 0 0,-1 0 0,1 0 0,-1 0 0,1 0 0,-1 0 0,1 0 0,-1 0 0,1 0 0,0 0 0,0 0 0,0 0 0,-1 0 0,1 1 0,0-1 0,0 0 0,1 0 0,-1 0 0,0 0 0,0 0 0,0 0 0,1 0 0,-1 0 0,0 0 0,1 0 0,-1 0 0,2 1 0,-1-1 0,0-1 0,0 1 0,1-1 0,-1 0 0,0 1 0,1-1 0,-1 0 0,1 0 0,-1 0 0,0 0 0,1 0 0,-1-1 0,0 1 0,1 0 0,-1-1 0,0 1 0,0-1 0,1 1 0,-1-1 0,2 0 0,32-17 0,-26 13 0,149-72 0,177-60 0,-193 83 0,175-55 0,-244 91 0,-4 1 0,93-35 0,-140 43 0,51-20 0,-68 27 0,0 0 0,0 1 0,0 0 0,1 0 0,-1 0 0,0 1 0,0-1 0,1 1 0,-1 1 0,11 1 0,-15-2 0,1 0 0,-1 1 0,0 0 0,1-1 0,-1 1 0,1 0 0,-1 0 0,0 0 0,1-1 0,-1 2 0,0-1 0,0 0 0,0 0 0,0 0 0,0 0 0,0 1 0,0-1 0,0 0 0,-1 1 0,1-1 0,0 1 0,0 1 0,-1 1 0,1-1 0,-1 0 0,0 0 0,0 1 0,0-1 0,-1 0 0,1 0 0,-1 0 0,0 0 0,-1 5 0,-4 7 0,-1 0 0,0-1 0,-15 20 0,19-28 0,-48 70 0,-2-2 0,-74 77 0,40-48 0,53-61 0,-62 61 0,84-92 0,6-7 0,1 0 0,0 0 0,0 1 0,1 0 0,-1 0 0,1 0 0,0 1 0,-6 10 0,10-15 0,0-1 0,0 1 0,0-1 0,1 1 0,-1-1 0,0 1 0,0-1 0,0 1 0,0-1 0,0 1 0,1-1 0,-1 1 0,0-1 0,0 1 0,1-1 0,-1 1 0,0-1 0,1 0 0,-1 1 0,1-1 0,-1 1 0,0-1 0,1 0 0,-1 0 0,1 1 0,-1-1 0,1 0 0,-1 0 0,1 1 0,-1-1 0,1 0 0,-1 0 0,1 0 0,-1 0 0,1 0 0,-1 0 0,1 0 0,-1 0 0,1 0 0,0 0 0,-1 0 0,1 0 0,-1 0 0,1 0 0,-1 0 0,1-1 0,-1 1 0,1 0 0,0-1 0,29-5 0,13-10 0,60-32 0,-5 3 0,803-285 0,-679 255 0,-132 43 0,-86 30 0,1 1 0,0-1 0,0 1 0,0 0 0,0 1 0,-1-1 0,1 1 0,0 0 0,0 0 0,0 1 0,7 0 0,-11 0 0,0-1 0,0 1 0,1-1 0,-1 1 0,0-1 0,0 1 0,0 0 0,0-1 0,0 1 0,0 0 0,0 0 0,0 0 0,0 0 0,0 0 0,-1 0 0,1 0 0,0 0 0,-1 0 0,2 2 0,-2-1 0,1 0 0,-1 0 0,0 1 0,1-1 0,-1 0 0,0 1 0,0-1 0,-1 0 0,1 1 0,0-1 0,-1 0 0,1 0 0,-1 1 0,-1 2 0,-8 17 0,-2-1 0,0 0 0,-1 0 0,-1-1 0,-33 35 0,4-3 0,13-16 0,20-26 0,1 1 0,0 0 0,1 0 0,1 1 0,-10 17 0,17-28 0,0-1 0,-1 0 0,1 1 0,0-1 0,0 1 0,-1-1 0,1 1 0,0-1 0,0 1 0,0-1 0,0 1 0,0-1 0,0 1 0,0-1 0,0 1 0,0-1 0,0 1 0,0 0 0,0-1 0,0 1 0,0-1 0,0 1 0,0-1 0,1 1 0,-1-1 0,0 0 0,0 1 0,1-1 0,-1 1 0,0-1 0,1 1 0,-1-1 0,0 0 0,1 1 0,-1-1 0,1 1 0,23 0 0,32-18 0,-51 16 0,332-129 0,-199 79-1365,-120 44-5461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5:59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24575,'0'5'0,"0"7"0,0 6 0,0 5 0,0 4 0,0 2 0,0 2 0,0-1 0,0 1 0,0 0 0,0-1 0,0 0 0,0 0 0,0-10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5:40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 24575,'1'68'0,"0"-28"0,-1-1 0,-1 1 0,-12 63 0,3-44 0,4-1 0,1 1 0,6 93 0,1-62 0,-3-85 0,1 0 0,0 0 0,1-1 0,-1 1 0,1 0 0,0 0 0,1 0 0,-1 0 0,1 0 0,0-1 0,0 1 0,4 6 0,-4-9 0,0 0 0,0 0 0,0-1 0,0 1 0,0-1 0,0 0 0,0 1 0,0-1 0,0 0 0,1 0 0,-1-1 0,1 1 0,-1 0 0,0-1 0,1 1 0,-1-1 0,1 0 0,-1 0 0,1 0 0,-1 0 0,1 0 0,-1-1 0,0 1 0,1-1 0,-1 0 0,1 1 0,2-3 0,27-8 0,48-25 0,23-9 0,-96 42-85,0 2-7,0-1 1,1-1 0,-1 1-1,-1-1 1,1 0-1,0-1 1,-1 0-1,1 0 1,-1 0 0,0-1-1,-1 1 1,1-1-1,6-9 1,-3-2-6735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5:42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24575,'561'0'-1365,"-535"0"-5461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5:43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24575,'5'0'0,"12"0"0,8 0 0,4 0 0,3 0 0,6 0 0,2 0 0,-2 0 0,-2 0 0,-1 0 0,-3 0 0,-1 0 0,-6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06:56:02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5:44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24575,'0'681'-1365,"0"-656"-5461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6:01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0 24575,'-1'7'0,"0"0"0,0 0 0,-1-1 0,0 1 0,0 0 0,0-1 0,-5 9 0,-6 18 0,-149 450 0,145-435 0,2-1 0,3 2 0,1 0 0,3 0 0,2 0 0,2 1 0,2 63 0,2-42 0,3 68 0,-2-134 0,1-1 0,-1 1 0,1 0 0,0-1 0,1 0 0,-1 1 0,1-1 0,0 0 0,0 0 0,0-1 0,0 1 0,1-1 0,-1 1 0,1-1 0,0 0 0,0-1 0,0 1 0,1-1 0,-1 1 0,0-1 0,1 0 0,8 1 0,9 5 0,1-1 0,0-1 0,32 4 0,-26-5-136,1-2-1,0-2 1,0 0-1,0-2 1,0-1-1,0-2 1,-1 0-1,1-2 0,28-10 1,-33 5-6690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6:02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24575,'39'0'0,"59"-1"0,160 20 0,-9 12 0,-192-24 0,-19-3 0,-1 2 0,64 18 0,-76-16-227,0-2-1,0 0 1,1-2-1,0 0 1,36-1-1,-37-3-6598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6:16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1 623 24575,'1'-10'0,"2"0"0,-1 0 0,1 0 0,1 1 0,-1-1 0,2 1 0,-1 0 0,1 0 0,1 0 0,8-10 0,13-26 0,-15 24 0,0 1 0,1 0 0,1 1 0,28-30 0,75-57 0,-115 104 0,27-20 0,2 1 0,42-23 0,7-3 0,-69 41 0,0 0 0,1 2 0,0-1 0,0 1 0,0 1 0,0 0 0,1 1 0,-1 1 0,0-1 0,18 2 0,51-9 0,-29 1 0,64-1 0,-62 6 0,56-11 0,-54 6 0,-1 3 0,106 5 0,-78 1 0,-52 2 0,1 1 0,-1 1 0,0 2 0,57 20 0,-36-10 0,-6 0 0,-1 1 0,-1 3 0,49 31 0,75 34 0,-132-68 0,-2 0 0,57 42 0,-8-5 0,93 52 0,-161-95 0,0 0 0,-1 2 0,0 0 0,18 23 0,6 7 0,-21-25 0,13 13 0,62 52 0,-76-71-1365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6:18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0 528 24575,'39'-1'0,"0"2"0,0 2 0,63 12 0,46 16 0,-84-16 0,127 10 0,-175-24 0,-5 0 0,1 0 0,-1-1 0,0 0 0,0-1 0,15-3 0,-23 3 0,0 1 0,0-1 0,-1 0 0,1-1 0,-1 1 0,1 0 0,-1-1 0,1 1 0,-1-1 0,0 0 0,0 0 0,0 0 0,0 0 0,0 0 0,0 0 0,0-1 0,-1 1 0,1 0 0,-1-1 0,0 0 0,0 1 0,0-1 0,0 0 0,0 1 0,0-1 0,0-3 0,2-25 0,-2 0 0,0 1 0,-2-1 0,-2 0 0,0 0 0,-9-31 0,4 18 0,-4-82 0,13 10-1365,-1 91-5461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6:23.3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2753 215 24575,'-52'-3'0,"0"-2"0,1-3 0,-1-1 0,-70-24 0,87 23 0,-8-1 0,-115-36 0,115 34 0,0 1 0,-50-5 0,-16-5 0,49 12 0,-1 2 0,0 4 0,0 1 0,-70 8 0,4-3 0,5-3 0,-130 3 0,215 2 0,1 2 0,0 1 0,-61 21 0,-99 54 0,-49 48 0,204-109 0,1 1 0,0 3 0,-45 36 0,75-52 0,1 0 0,1 0 0,-1 0 0,1 1 0,1 0 0,0 1 0,-9 17 0,0 7 0,-13 42 0,5-12 0,16-40 0,2 0 0,1 1 0,1 0 0,1 0 0,1 0 0,2 0 0,4 43 0,-2 0 0,0-43 0,1 0 0,1 0 0,2-1 0,14 43 0,-1-2 0,-13-49 0,0 0 0,1 0 0,0-1 0,2 0 0,0 0 0,1-1 0,0 0 0,1-1 0,1 0 0,0-1 0,1 0 0,16 12 0,20 13 0,2-2 0,64 34 0,-82-51 0,18 6 0,0-3 0,1-1 0,1-3 0,102 20 0,-90-23 0,0-4 0,0-3 0,0-3 0,1-2 0,76-8 0,-5 2 0,-37 4 0,105-3 0,-155-5 0,69-17 0,0-1 0,34-6 0,200-68 0,-229 65 0,45-15 0,-152 42 0,0-2 0,0 0 0,25-19 0,17-10 0,-33 24 0,-1-1 0,-1-1 0,38-32 0,-53 39 0,1 0 0,-2-1 0,1 0 0,-1-1 0,-1 1 0,0-2 0,-1 1 0,0-1 0,0 0 0,6-21 0,12-44 0,-13 48 0,-2-1 0,-1 1 0,-1-1 0,-2 0 0,2-38 0,-6 29 0,-4-159 0,1 187 0,0-1 0,-1 1 0,0-1 0,-1 1 0,0 0 0,-1 0 0,0 1 0,0-1 0,-1 1 0,-1 0 0,-11-13 0,-10-8 0,-60-54 0,24 26 0,49 48-170,-1 0-1,1 1 0,-2 1 1,1 0-1,-1 1 0,-1 1 1,-35-10-1,27 9-6655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9:36:46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409 1 24575,'-48'47'0,"-209"220"0,232-240 0,17-20 0,0 1 0,0 1 0,1 0 0,0 0 0,1 0 0,-1 0 0,2 1 0,-1 0 0,2 1 0,-5 11 0,8-21 0,1 0 0,-1 0 0,1 0 0,0 0 0,-1 1 0,1-1 0,0 0 0,0 0 0,-1 1 0,1-1 0,0 0 0,0 0 0,0 1 0,1-1 0,-1 0 0,0 0 0,0 0 0,1 1 0,-1-1 0,1 0 0,-1 0 0,1 0 0,-1 0 0,1 0 0,0 0 0,-1 0 0,1 0 0,0 0 0,0 0 0,0 0 0,0 0 0,0 0 0,0-1 0,0 1 0,0 0 0,0-1 0,0 1 0,0-1 0,0 1 0,1-1 0,-1 0 0,0 1 0,0-1 0,0 0 0,1 0 0,-1 0 0,0 0 0,0 0 0,1 0 0,-1 0 0,0 0 0,2-1 0,9-1 0,-1 0 0,1-1 0,-1-1 0,15-6 0,-20 7 0,46-13 0,1 1 0,0 3 0,98-9 0,-78 12 0,93-23 0,350-89 0,-509 120 0,4-2 0,1 0 0,0 1 0,-1 1 0,1 0 0,0 0 0,-1 2 0,1-1 0,0 1 0,18 4 0,-29-4 0,0-1 0,0 1 0,0-1 0,0 1 0,0 0 0,0-1 0,0 1 0,0 0 0,-1 0 0,1-1 0,0 1 0,0 0 0,-1 0 0,1 0 0,0 0 0,-1 0 0,1 0 0,-1 0 0,1 0 0,-1 0 0,0 0 0,1 0 0,-1 1 0,0-1 0,0 2 0,0 1 0,0-1 0,-1 1 0,1-1 0,-1 1 0,0-1 0,0 1 0,0-1 0,-3 6 0,-4 6 0,-1 1 0,-18 22 0,23-34 0,-107 128 0,32-41 0,44-51 0,66-49 0,34-18 0,2 3 0,106-25 0,-33 12 0,-23 10 0,-71 17 0,45-14 0,-79 20 0,-1 0 0,1 1 0,0 1 0,-1 0 0,1 0 0,0 1 0,0 0 0,0 1 0,0 1 0,21 3 0,-32-4 0,0 1 0,0-1 0,0 0 0,0 1 0,0-1 0,-1 0 0,1 1 0,0-1 0,0 1 0,0 0 0,-1-1 0,1 1 0,0-1 0,-1 1 0,1 0 0,-1 0 0,1-1 0,-1 1 0,1 0 0,-1 0 0,1 0 0,-1 0 0,0-1 0,1 1 0,-1 0 0,0 0 0,0 0 0,0 0 0,0 0 0,1 0 0,-1 0 0,-1 0 0,1 0 0,0 0 0,0 0 0,0-1 0,0 1 0,-1 0 0,1 0 0,0 0 0,-1 0 0,0 1 0,-27 41 0,19-30 0,-86 148 0,95-160 0,-1 0 0,0 0 0,1 0 0,-1 1 0,1-1 0,0 0 0,-1 0 0,1 0 0,0 1 0,0-1 0,-1 0 0,1 1 0,0-1 0,0 0 0,1 0 0,-1 1 0,0-1 0,1 2 0,-1-2 0,1-1 0,-1 1 0,1-1 0,-1 1 0,1 0 0,0-1 0,-1 1 0,1-1 0,0 0 0,-1 1 0,1-1 0,0 1 0,-1-1 0,1 0 0,0 0 0,0 1 0,0-1 0,-1 0 0,1 0 0,0 0 0,1 0 0,7 0 0,0-1 0,1 0 0,-1-1 0,12-3 0,0 0 0,31-5 44,83-26 1,-95 23-409,0 1 1,1 3-1,68-8 1,-84 16-6463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22:19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1037 24575,'1'4'0,"0"0"0,0 0 0,0 0 0,0-1 0,1 1 0,0 0 0,0-1 0,0 1 0,0-1 0,0 0 0,4 4 0,3 5 0,97 131 0,218 224 0,-220-255 0,-75-78 0,42 66 0,-37-49 0,-33-50 0,-1 0 0,1 0 0,0 0 0,0 0 0,0 0 0,0 0 0,0 0 0,0 0 0,0 0 0,0 0 0,0 0 0,0-1 0,1 1 0,-1 0 0,0-1 0,0 1 0,1-1 0,-1 0 0,0 1 0,1-1 0,-1 0 0,0 0 0,1 0 0,-1 0 0,1 0 0,-1 0 0,0 0 0,1 0 0,-1 0 0,0-1 0,1 1 0,-1-1 0,0 1 0,0-1 0,1 1 0,-1-1 0,0 0 0,1 0 0,6-5 0,0-1 0,0 1 0,-1-1 0,10-13 0,-8 10 0,672-722-336,43 36 1,-473 460 741,-65 58-141,-172 164-1630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22:20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28:29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1037 24575,'1'4'0,"0"0"0,0 0 0,0 0 0,0-1 0,1 1 0,0 0 0,0-1 0,0 1 0,0-1 0,0 0 0,4 4 0,3 5 0,97 131 0,218 224 0,-220-255 0,-75-78 0,42 66 0,-37-49 0,-33-50 0,-1 0 0,1 0 0,0 0 0,0 0 0,0 0 0,0 0 0,0 0 0,0 0 0,0 0 0,0 0 0,0 0 0,0-1 0,1 1 0,-1 0 0,0-1 0,0 1 0,1-1 0,-1 0 0,0 1 0,1-1 0,-1 0 0,0 0 0,1 0 0,-1 0 0,1 0 0,-1 0 0,0 0 0,1 0 0,-1 0 0,0-1 0,1 1 0,-1-1 0,0 1 0,0-1 0,1 1 0,-1-1 0,0 0 0,1 0 0,6-5 0,0-1 0,0 1 0,-1-1 0,10-13 0,-8 10 0,672-722-336,43 36 1,-473 460 741,-65 58-141,-172 164-1630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07:39:23.7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28:29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28:32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38:40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1037 24575,'1'4'0,"0"0"0,0 0 0,0 0 0,0-1 0,1 1 0,0 0 0,0-1 0,0 1 0,0-1 0,0 0 0,4 4 0,3 5 0,97 131 0,218 224 0,-220-255 0,-75-78 0,42 66 0,-37-49 0,-33-50 0,-1 0 0,1 0 0,0 0 0,0 0 0,0 0 0,0 0 0,0 0 0,0 0 0,0 0 0,0 0 0,0 0 0,0-1 0,1 1 0,-1 0 0,0-1 0,0 1 0,1-1 0,-1 0 0,0 1 0,1-1 0,-1 0 0,0 0 0,1 0 0,-1 0 0,1 0 0,-1 0 0,0 0 0,1 0 0,-1 0 0,0-1 0,1 1 0,-1-1 0,0 1 0,0-1 0,1 1 0,-1-1 0,0 0 0,1 0 0,6-5 0,0-1 0,0 1 0,-1-1 0,10-13 0,-8 10 0,672-722-336,43 36 1,-473 460 741,-65 58-141,-172 164-1630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38:40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38:40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38:45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42:00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1037 24575,'1'4'0,"0"0"0,0 0 0,0 0 0,0-1 0,1 1 0,0 0 0,0-1 0,0 1 0,0-1 0,0 0 0,4 4 0,3 5 0,97 131 0,218 224 0,-220-255 0,-75-78 0,42 66 0,-37-49 0,-33-50 0,-1 0 0,1 0 0,0 0 0,0 0 0,0 0 0,0 0 0,0 0 0,0 0 0,0 0 0,0 0 0,0 0 0,0-1 0,1 1 0,-1 0 0,0-1 0,0 1 0,1-1 0,-1 0 0,0 1 0,1-1 0,-1 0 0,0 0 0,1 0 0,-1 0 0,1 0 0,-1 0 0,0 0 0,1 0 0,-1 0 0,0-1 0,1 1 0,-1-1 0,0 1 0,0-1 0,1 1 0,-1-1 0,0 0 0,1 0 0,6-5 0,0-1 0,0 1 0,-1-1 0,10-13 0,-8 10 0,672-722-336,43 36 1,-473 460 741,-65 58-141,-172 164-1630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42:00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42:00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42:00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59:19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24575,'0'794'-1365,"0"-771"-5461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42:03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6:42:15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1156 24575,'30'49'0,"1"-2"0,3-2 0,2 0 0,1-3 0,48 42 0,7 3 0,-44-44 0,-2 1 0,-2 3 0,64 87 0,-107-132 0,0 0 0,0 0 0,0 0 0,1 0 0,-1 0 0,0 0 0,1-1 0,-1 1 0,1-1 0,0 1 0,-1-1 0,1 1 0,0-1 0,0 0 0,0 0 0,0 0 0,0 0 0,0 0 0,0-1 0,0 1 0,0 0 0,0-1 0,1 0 0,-1 1 0,0-1 0,0 0 0,0 0 0,1 0 0,-1-1 0,3 0 0,2-2 0,0 0 0,0-1 0,0 0 0,-1-1 0,1 1 0,-1-1 0,0-1 0,7-8 0,55-59 0,99-139 0,-75 89 0,1133-1262-1016,-1216 1374 464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59:24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5 24575,'-1'15'0,"-1"0"0,0 0 0,-8 24 0,0 6 0,-2 24 0,3 0 0,1 100 0,7-73 0,4 88 0,-4-182 0,1 0 0,1 0 0,-1 0 0,0 0 0,0 0 0,1 0 0,-1 0 0,1 0 0,0 0 0,-1 0 0,1-1 0,0 1 0,0 0 0,0 0 0,0-1 0,1 1 0,-1 0 0,0-1 0,1 1 0,-1-1 0,1 0 0,0 1 0,-1-1 0,1 0 0,0 0 0,0 0 0,-1 0 0,1 0 0,0-1 0,0 1 0,0-1 0,0 1 0,0-1 0,0 1 0,0-1 0,0 0 0,0 0 0,0 0 0,0 0 0,0-1 0,0 1 0,0 0 0,0-1 0,4-1 0,1 0 0,-1 0 0,1-1 0,-1 0 0,0 0 0,0 0 0,0-1 0,0 0 0,0 0 0,-1 0 0,0-1 0,0 0 0,6-7 0,5-9 0,1 2 0,1 0 0,0 1 0,1 1 0,1 0 0,1 2 0,26-16 0,-36 24 0,-2 0 0,0-1 0,0 1 0,-1-1 0,0-1 0,0 0 0,-1 0 0,0 0 0,-1-1 0,10-20 0,-5 4 0,0-1 0,12-52 0,-19 65 0,-1-1 0,-1 0 0,0 0 0,-1 0 0,0 0 0,-4-29 0,2 35 0,-1 1 0,0-1 0,0 1 0,-1 0 0,0 0 0,-1 0 0,0 0 0,0 1 0,0-1 0,-1 1 0,0 0 0,0 0 0,-10-8 0,9 9 0,-1 0 0,0 0 0,0 1 0,-1 0 0,1 0 0,-1 1 0,0 0 0,0 0 0,-1 1 0,1 0 0,-1 0 0,0 1 0,0 0 0,1 1 0,-1 0 0,0 0 0,0 1 0,0 0 0,0 1 0,0 0 0,0 0 0,0 1 0,0 0 0,-14 6 0,6 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59:26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24575,'50'0'0,"-11"2"0,-1-3 0,1-1 0,71-13 0,-93 12 40,0 0 0,34 1-1,-35 1-410,1 1 0,-1-2 0,19-4 0,-18 1-6455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59:28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24575,'0'874'-1365,"0"-851"-5461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59:30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24575,'0'821'0,"0"-817"-91,0 0 0,0 0 0,0 1 0,0-1 0,0 0 0,-1 0 0,0 0 0,0-1 0,0 1 0,0 0 0,-1 0 0,0 0 0,1-1 0,-5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0B44A-6B96-4CFA-BC05-1986FAE975FC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BDE79-4A07-42F8-A4AA-D879E1CD0E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9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BDE79-4A07-42F8-A4AA-D879E1CD0E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053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https://stats.stackexchange.com/questions/230596/why-do-the-probability-distributions-multiply-here#:~:text=I%20already%20see%20an%20excellent%20answer%20but%20I%27m%20just%20posting%20mine%20since%20I%20already%20started%20writing%20it.</a:t>
            </a:r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BDE79-4A07-42F8-A4AA-D879E1CD0ED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2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BDE79-4A07-42F8-A4AA-D879E1CD0ED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70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011B-A4C6-A8AA-44BB-FF62E2735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FB89A-F86C-76EE-6B00-909F83505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93E6B-427F-840D-520E-CC92830C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781B-61BB-4F04-89D5-E0079CDFB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B063D-66F2-1620-04B1-FBAE59C3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6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FFED-71D0-F244-34A4-B0DF9964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6E74E-901B-F65D-7A93-C4AFBC7DC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FEEFE-4EE2-FD47-8763-480B0BD3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E4C1F-D638-AAC6-6A16-0BD34FC5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2974E-4591-3ECF-067E-82B2FA79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45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3DF1A-D3B2-6834-147C-86EBA7231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F769C-C27F-92C0-420C-D968167DE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13BA5-93A3-3403-7221-067ACA84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002FC-3799-71EB-B5CB-5508F5B0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976D-E30E-6766-676F-25F96673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89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F0C9-E381-18A8-813F-386CADD8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D4C8D-0F25-F8EE-43F3-DF8A7C6E6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4D899-E4C2-ADA0-E89D-88B7B8F7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6E8A1-7DC7-F63E-F236-F6B76E54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10EE7-B8A0-17DA-81E0-9502152B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4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B57E-7CF1-BF56-40BA-525557C3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EDFE7-FA36-F338-E063-FB6AF227C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80707-01B8-1BB3-A068-94E6C7B3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D1C44-162C-F2C9-D494-852117B8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05130-C3B6-0CC4-2747-6AB178D0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14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CDD5-BE77-3899-E1A0-561C8788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4D923-C928-4975-39E6-E190D35DC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8ACF9-1FC5-8D1C-4CFA-155ECE38E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7833C-FEA8-E91D-F174-861DB436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8500B-ABA8-2E5A-1641-59E75499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DA20F-65FD-CD13-E6CD-8CEF0182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4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7DB8-17B0-65A3-39A8-61D94201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F9B38-BD5A-C0FD-AA2B-C8720AB68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B9598-421D-2AE1-2931-D45FE1939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DEE7B-E2B5-CFAA-8923-223428595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49E8F-7710-71A0-5957-345202C65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DD6606-E1F0-24F4-3FF5-B9273FEA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89015-97C9-5873-8F95-D9FB50DF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067E8-EBF5-805A-1B83-D42364F0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9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0827-3247-46C0-EBE7-F1B3F04B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D8B3B-8B2B-9387-296E-ACBB75DE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A6A6E-4217-DCF2-F8EE-B30FC9C8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FE62E-7FB4-D811-534B-A56B81CD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09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271AD-99BF-701E-565F-CC23DD62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6A388A-A536-1177-30CB-7CC0A880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D75CD-4A29-D49C-BDED-86C115BD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92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9691-D6E2-6DAC-BF09-70067A3B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2DF2D-8302-F5F9-6712-00D1CEA47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CD280-8D31-5243-543F-E2382DFB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DEC96-A1BA-6686-71E4-DC471F93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53534-E341-D0FA-E611-C6D49808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D64F9-732A-AD40-9882-0A12AA3C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66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A63C-6D74-EC63-3529-383FA660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D042A-7217-B0BD-0E7F-749BB043B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25628-ACA5-10F3-BCDA-D75F9D618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34ACE-6A8E-D5F0-B7C1-A78EA075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B22F0-D44C-1941-70C0-E537F67C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C68CC-15A1-D216-1A55-4F476832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0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9EFE5-1BD3-28F9-0135-AD92D405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9BEF-31C4-682A-07CD-8BBDB97A5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D8BF2-EB4D-F5B9-683C-EE1A97B51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ACB1B-A47C-473B-AF7C-499D9760AC18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7EDB5-F608-C053-EA25-5EDC9D94B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9F64D-E6AF-EE0B-D1E8-96D677FDC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83D7A-B192-4FE3-9168-DFEAE62E3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1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customXml" Target="../ink/ink10.xml"/><Relationship Id="rId18" Type="http://schemas.openxmlformats.org/officeDocument/2006/relationships/image" Target="../media/image122.png"/><Relationship Id="rId26" Type="http://schemas.openxmlformats.org/officeDocument/2006/relationships/customXml" Target="../ink/ink16.xml"/><Relationship Id="rId3" Type="http://schemas.openxmlformats.org/officeDocument/2006/relationships/customXml" Target="../ink/ink5.xml"/><Relationship Id="rId21" Type="http://schemas.openxmlformats.org/officeDocument/2006/relationships/image" Target="../media/image79.jpg"/><Relationship Id="rId7" Type="http://schemas.openxmlformats.org/officeDocument/2006/relationships/customXml" Target="../ink/ink7.xml"/><Relationship Id="rId12" Type="http://schemas.openxmlformats.org/officeDocument/2006/relationships/image" Target="../media/image119.png"/><Relationship Id="rId17" Type="http://schemas.openxmlformats.org/officeDocument/2006/relationships/customXml" Target="../ink/ink12.xml"/><Relationship Id="rId25" Type="http://schemas.openxmlformats.org/officeDocument/2006/relationships/image" Target="../media/image126.png"/><Relationship Id="rId2" Type="http://schemas.openxmlformats.org/officeDocument/2006/relationships/image" Target="../media/image78.jpg"/><Relationship Id="rId16" Type="http://schemas.openxmlformats.org/officeDocument/2006/relationships/image" Target="../media/image121.png"/><Relationship Id="rId20" Type="http://schemas.openxmlformats.org/officeDocument/2006/relationships/image" Target="../media/image123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customXml" Target="../ink/ink9.xml"/><Relationship Id="rId24" Type="http://schemas.openxmlformats.org/officeDocument/2006/relationships/customXml" Target="../ink/ink15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image" Target="../media/image125.png"/><Relationship Id="rId28" Type="http://schemas.openxmlformats.org/officeDocument/2006/relationships/customXml" Target="../ink/ink17.xml"/><Relationship Id="rId10" Type="http://schemas.openxmlformats.org/officeDocument/2006/relationships/image" Target="../media/image118.png"/><Relationship Id="rId19" Type="http://schemas.openxmlformats.org/officeDocument/2006/relationships/customXml" Target="../ink/ink13.xml"/><Relationship Id="rId31" Type="http://schemas.openxmlformats.org/officeDocument/2006/relationships/image" Target="../media/image129.png"/><Relationship Id="rId4" Type="http://schemas.openxmlformats.org/officeDocument/2006/relationships/image" Target="../media/image115.png"/><Relationship Id="rId9" Type="http://schemas.openxmlformats.org/officeDocument/2006/relationships/customXml" Target="../ink/ink8.xml"/><Relationship Id="rId14" Type="http://schemas.openxmlformats.org/officeDocument/2006/relationships/image" Target="../media/image120.png"/><Relationship Id="rId22" Type="http://schemas.openxmlformats.org/officeDocument/2006/relationships/customXml" Target="../ink/ink14.xml"/><Relationship Id="rId27" Type="http://schemas.openxmlformats.org/officeDocument/2006/relationships/image" Target="../media/image127.png"/><Relationship Id="rId30" Type="http://schemas.openxmlformats.org/officeDocument/2006/relationships/customXml" Target="../ink/ink1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0.png"/><Relationship Id="rId7" Type="http://schemas.openxmlformats.org/officeDocument/2006/relationships/customXml" Target="../ink/ink20.xm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19.xml"/><Relationship Id="rId10" Type="http://schemas.openxmlformats.org/officeDocument/2006/relationships/image" Target="../media/image134.png"/><Relationship Id="rId4" Type="http://schemas.openxmlformats.org/officeDocument/2006/relationships/image" Target="../media/image81.png"/><Relationship Id="rId9" Type="http://schemas.openxmlformats.org/officeDocument/2006/relationships/customXml" Target="../ink/ink21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81.png"/><Relationship Id="rId21" Type="http://schemas.openxmlformats.org/officeDocument/2006/relationships/image" Target="../media/image750.png"/><Relationship Id="rId34" Type="http://schemas.openxmlformats.org/officeDocument/2006/relationships/customXml" Target="../ink/ink36.xml"/><Relationship Id="rId7" Type="http://schemas.openxmlformats.org/officeDocument/2006/relationships/image" Target="../media/image680.png"/><Relationship Id="rId12" Type="http://schemas.openxmlformats.org/officeDocument/2006/relationships/customXml" Target="../ink/ink25.xml"/><Relationship Id="rId17" Type="http://schemas.openxmlformats.org/officeDocument/2006/relationships/image" Target="../media/image730.png"/><Relationship Id="rId25" Type="http://schemas.openxmlformats.org/officeDocument/2006/relationships/image" Target="../media/image77.png"/><Relationship Id="rId33" Type="http://schemas.openxmlformats.org/officeDocument/2006/relationships/image" Target="../media/image810.png"/><Relationship Id="rId2" Type="http://schemas.openxmlformats.org/officeDocument/2006/relationships/image" Target="../media/image80.png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700.png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5" Type="http://schemas.openxmlformats.org/officeDocument/2006/relationships/image" Target="../media/image83.png"/><Relationship Id="rId15" Type="http://schemas.openxmlformats.org/officeDocument/2006/relationships/image" Target="../media/image720.png"/><Relationship Id="rId23" Type="http://schemas.openxmlformats.org/officeDocument/2006/relationships/image" Target="../media/image760.png"/><Relationship Id="rId28" Type="http://schemas.openxmlformats.org/officeDocument/2006/relationships/customXml" Target="../ink/ink33.xml"/><Relationship Id="rId36" Type="http://schemas.openxmlformats.org/officeDocument/2006/relationships/comments" Target="../comments/comment1.xml"/><Relationship Id="rId10" Type="http://schemas.openxmlformats.org/officeDocument/2006/relationships/customXml" Target="../ink/ink24.xml"/><Relationship Id="rId19" Type="http://schemas.openxmlformats.org/officeDocument/2006/relationships/image" Target="../media/image740.png"/><Relationship Id="rId31" Type="http://schemas.openxmlformats.org/officeDocument/2006/relationships/image" Target="../media/image800.png"/><Relationship Id="rId4" Type="http://schemas.openxmlformats.org/officeDocument/2006/relationships/image" Target="../media/image82.jpg"/><Relationship Id="rId9" Type="http://schemas.openxmlformats.org/officeDocument/2006/relationships/image" Target="../media/image690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78.png"/><Relationship Id="rId30" Type="http://schemas.openxmlformats.org/officeDocument/2006/relationships/customXml" Target="../ink/ink34.xml"/><Relationship Id="rId35" Type="http://schemas.openxmlformats.org/officeDocument/2006/relationships/image" Target="../media/image820.png"/><Relationship Id="rId8" Type="http://schemas.openxmlformats.org/officeDocument/2006/relationships/customXml" Target="../ink/ink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customXml" Target="../ink/ink38.xml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customXml" Target="../ink/ink40.xml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customXml" Target="../ink/ink43.xml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customXml" Target="../ink/ink47.xml"/><Relationship Id="rId10" Type="http://schemas.openxmlformats.org/officeDocument/2006/relationships/customXml" Target="../ink/ink51.xml"/><Relationship Id="rId4" Type="http://schemas.openxmlformats.org/officeDocument/2006/relationships/image" Target="../media/image138.png"/><Relationship Id="rId9" Type="http://schemas.openxmlformats.org/officeDocument/2006/relationships/customXml" Target="../ink/ink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33792-5EB1-3DF2-8B3D-AC2BA9D6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419476"/>
            <a:ext cx="11409524" cy="60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32B73E-A328-7730-885D-6FDB308D3637}"/>
              </a:ext>
            </a:extLst>
          </p:cNvPr>
          <p:cNvSpPr txBox="1"/>
          <p:nvPr/>
        </p:nvSpPr>
        <p:spPr>
          <a:xfrm>
            <a:off x="2902998" y="1651247"/>
            <a:ext cx="2814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目标跟踪</a:t>
            </a:r>
          </a:p>
        </p:txBody>
      </p:sp>
    </p:spTree>
    <p:extLst>
      <p:ext uri="{BB962C8B-B14F-4D97-AF65-F5344CB8AC3E}">
        <p14:creationId xmlns:p14="http://schemas.microsoft.com/office/powerpoint/2010/main" val="120785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68EA13-7756-C309-4A01-315FBAFB0815}"/>
              </a:ext>
            </a:extLst>
          </p:cNvPr>
          <p:cNvSpPr txBox="1"/>
          <p:nvPr/>
        </p:nvSpPr>
        <p:spPr>
          <a:xfrm>
            <a:off x="248574" y="1597979"/>
            <a:ext cx="407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概率分布 </a:t>
            </a:r>
            <a:r>
              <a:rPr lang="en-US" altLang="zh-CN"/>
              <a:t>probabilistic distribution</a:t>
            </a:r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DA512-D574-4928-5BEF-DBC86A8CA7F2}"/>
              </a:ext>
            </a:extLst>
          </p:cNvPr>
          <p:cNvSpPr txBox="1"/>
          <p:nvPr/>
        </p:nvSpPr>
        <p:spPr>
          <a:xfrm>
            <a:off x="248574" y="258931"/>
            <a:ext cx="225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概率 </a:t>
            </a:r>
            <a:r>
              <a:rPr lang="en-US" altLang="zh-CN"/>
              <a:t>probability</a:t>
            </a:r>
            <a:endParaRPr lang="zh-CN" alt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724B812-9561-5BC7-3052-7849AB8FB1FA}"/>
              </a:ext>
            </a:extLst>
          </p:cNvPr>
          <p:cNvSpPr/>
          <p:nvPr/>
        </p:nvSpPr>
        <p:spPr>
          <a:xfrm>
            <a:off x="878889" y="628263"/>
            <a:ext cx="337352" cy="969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FD03CD4-EAB8-2F24-8D18-8AB878306C4D}"/>
              </a:ext>
            </a:extLst>
          </p:cNvPr>
          <p:cNvSpPr/>
          <p:nvPr/>
        </p:nvSpPr>
        <p:spPr>
          <a:xfrm>
            <a:off x="862613" y="1967311"/>
            <a:ext cx="337352" cy="969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F9EBE-D27D-A5A5-3F94-9791B987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49" y="4460741"/>
            <a:ext cx="1467775" cy="10767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90A490-CB82-6E53-9036-C6F294000572}"/>
              </a:ext>
            </a:extLst>
          </p:cNvPr>
          <p:cNvCxnSpPr>
            <a:cxnSpLocks/>
          </p:cNvCxnSpPr>
          <p:nvPr/>
        </p:nvCxnSpPr>
        <p:spPr>
          <a:xfrm>
            <a:off x="3320249" y="5943605"/>
            <a:ext cx="5797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2655ED-2965-3612-E5E3-8262A69FED4F}"/>
              </a:ext>
            </a:extLst>
          </p:cNvPr>
          <p:cNvSpPr txBox="1"/>
          <p:nvPr/>
        </p:nvSpPr>
        <p:spPr>
          <a:xfrm>
            <a:off x="3783367" y="60112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2m</a:t>
            </a:r>
            <a:endParaRPr lang="zh-CN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8BB637-127F-AD21-B46C-43EBB275374B}"/>
              </a:ext>
            </a:extLst>
          </p:cNvPr>
          <p:cNvCxnSpPr>
            <a:cxnSpLocks/>
          </p:cNvCxnSpPr>
          <p:nvPr/>
        </p:nvCxnSpPr>
        <p:spPr>
          <a:xfrm flipV="1">
            <a:off x="4054136" y="5601810"/>
            <a:ext cx="0" cy="3417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3C9C35-209E-993A-C60E-0BB0BF2CAD4E}"/>
              </a:ext>
            </a:extLst>
          </p:cNvPr>
          <p:cNvCxnSpPr>
            <a:cxnSpLocks/>
          </p:cNvCxnSpPr>
          <p:nvPr/>
        </p:nvCxnSpPr>
        <p:spPr>
          <a:xfrm flipV="1">
            <a:off x="8529961" y="5601809"/>
            <a:ext cx="0" cy="3417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0C76A7-0869-DC5E-7E9C-54BD705B2C2B}"/>
              </a:ext>
            </a:extLst>
          </p:cNvPr>
          <p:cNvCxnSpPr>
            <a:cxnSpLocks/>
          </p:cNvCxnSpPr>
          <p:nvPr/>
        </p:nvCxnSpPr>
        <p:spPr>
          <a:xfrm flipV="1">
            <a:off x="3320249" y="5601809"/>
            <a:ext cx="0" cy="3417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C74CFD-FA3F-9597-B214-D62E8EC447E7}"/>
              </a:ext>
            </a:extLst>
          </p:cNvPr>
          <p:cNvSpPr txBox="1"/>
          <p:nvPr/>
        </p:nvSpPr>
        <p:spPr>
          <a:xfrm>
            <a:off x="3139736" y="60112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0m</a:t>
            </a:r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E9BF6A-64C5-BEAB-6C73-189604062120}"/>
              </a:ext>
            </a:extLst>
          </p:cNvPr>
          <p:cNvSpPr txBox="1"/>
          <p:nvPr/>
        </p:nvSpPr>
        <p:spPr>
          <a:xfrm>
            <a:off x="5877015" y="45760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15m/s</a:t>
            </a:r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13E41-A9A5-FC40-2E30-64FDC6B4B63F}"/>
              </a:ext>
            </a:extLst>
          </p:cNvPr>
          <p:cNvSpPr txBox="1"/>
          <p:nvPr/>
        </p:nvSpPr>
        <p:spPr>
          <a:xfrm>
            <a:off x="5877015" y="5013054"/>
            <a:ext cx="166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14.9m/s</a:t>
            </a:r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D5BEE-5AD5-830A-1AB6-E13A6E2659A9}"/>
              </a:ext>
            </a:extLst>
          </p:cNvPr>
          <p:cNvSpPr txBox="1"/>
          <p:nvPr/>
        </p:nvSpPr>
        <p:spPr>
          <a:xfrm>
            <a:off x="323291" y="3100508"/>
            <a:ext cx="787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it-IT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伯努利分布（</a:t>
            </a:r>
            <a:r>
              <a:rPr lang="it-IT" altLang="zh-CN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Bernoulli Distribution</a:t>
            </a:r>
            <a:r>
              <a:rPr lang="zh-CN" altLang="it-IT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）  </a:t>
            </a:r>
            <a:r>
              <a:rPr lang="en-US" altLang="zh-CN" b="1">
                <a:solidFill>
                  <a:srgbClr val="4F4F4F"/>
                </a:solidFill>
                <a:latin typeface="PingFang SC" panose="020B0400000000000000" pitchFamily="34" charset="-128"/>
                <a:ea typeface="PingFang SC" panose="020B0400000000000000" pitchFamily="34" charset="-128"/>
              </a:rPr>
              <a:t>e.g.</a:t>
            </a:r>
            <a:r>
              <a:rPr lang="zh-CN" altLang="en-US" b="1">
                <a:solidFill>
                  <a:srgbClr val="4F4F4F"/>
                </a:solidFill>
                <a:latin typeface="PingFang SC" panose="020B0400000000000000" pitchFamily="34" charset="-128"/>
                <a:ea typeface="PingFang SC" panose="020B0400000000000000" pitchFamily="34" charset="-128"/>
              </a:rPr>
              <a:t> （两面）赢的概率和输的概率</a:t>
            </a:r>
            <a:endParaRPr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B6A215-3B59-938B-9F84-6E2A86DBB921}"/>
              </a:ext>
            </a:extLst>
          </p:cNvPr>
          <p:cNvSpPr txBox="1"/>
          <p:nvPr/>
        </p:nvSpPr>
        <p:spPr>
          <a:xfrm>
            <a:off x="305539" y="3517538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均匀分布（</a:t>
            </a:r>
            <a:r>
              <a:rPr lang="en-US" altLang="zh-CN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Uniform Distribution</a:t>
            </a:r>
            <a:r>
              <a:rPr lang="zh-CN" altLang="en-US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）      </a:t>
            </a:r>
            <a:r>
              <a:rPr lang="en-US" altLang="zh-CN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e.g.   </a:t>
            </a:r>
            <a:r>
              <a:rPr lang="zh-CN" altLang="en-US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抛骰子</a:t>
            </a:r>
            <a:endParaRPr lang="en-US" altLang="zh-CN" b="1" i="0">
              <a:solidFill>
                <a:srgbClr val="4F4F4F"/>
              </a:solidFill>
              <a:effectLst/>
              <a:latin typeface="PingFang SC" panose="020B0400000000000000" pitchFamily="34" charset="-128"/>
              <a:ea typeface="PingFang SC" panose="020B04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648911-B610-7372-27D5-CEAB65A77180}"/>
              </a:ext>
            </a:extLst>
          </p:cNvPr>
          <p:cNvSpPr txBox="1"/>
          <p:nvPr/>
        </p:nvSpPr>
        <p:spPr>
          <a:xfrm>
            <a:off x="305539" y="3886870"/>
            <a:ext cx="10143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正态分布（</a:t>
            </a:r>
            <a:r>
              <a:rPr lang="en-US" altLang="zh-CN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Normal Distribution</a:t>
            </a:r>
            <a:r>
              <a:rPr lang="zh-CN" altLang="en-US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）       </a:t>
            </a:r>
            <a:r>
              <a:rPr lang="en-US" altLang="zh-CN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e.g.   </a:t>
            </a:r>
            <a:r>
              <a:rPr lang="zh-CN" altLang="en-US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班级里</a:t>
            </a:r>
            <a:r>
              <a:rPr lang="zh-CN" altLang="en-US" b="1">
                <a:solidFill>
                  <a:srgbClr val="4F4F4F"/>
                </a:solidFill>
                <a:latin typeface="PingFang SC" panose="020B0400000000000000" pitchFamily="34" charset="-128"/>
                <a:ea typeface="PingFang SC" panose="020B0400000000000000" pitchFamily="34" charset="-128"/>
              </a:rPr>
              <a:t>学生成绩的分布，测量东西的误差</a:t>
            </a:r>
            <a:endParaRPr lang="en-US" altLang="zh-CN" b="1" i="0">
              <a:solidFill>
                <a:srgbClr val="4F4F4F"/>
              </a:solidFill>
              <a:effectLst/>
              <a:latin typeface="PingFang SC" panose="020B0400000000000000" pitchFamily="34" charset="-128"/>
              <a:ea typeface="PingFang SC" panose="020B04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4E1D59-FE93-6AA7-3BEE-EE5226F1A6E1}"/>
              </a:ext>
            </a:extLst>
          </p:cNvPr>
          <p:cNvSpPr txBox="1"/>
          <p:nvPr/>
        </p:nvSpPr>
        <p:spPr>
          <a:xfrm>
            <a:off x="323291" y="4345679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>
                <a:solidFill>
                  <a:srgbClr val="4F4F4F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等等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36719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12" grpId="0"/>
      <p:bldP spid="18" grpId="0"/>
      <p:bldP spid="19" grpId="0"/>
      <p:bldP spid="20" grpId="0"/>
      <p:bldP spid="22" grpId="0"/>
      <p:bldP spid="24" grpId="0"/>
      <p:bldP spid="26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CD7A62A-FC13-31BF-D508-36CE2799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28" y="2259078"/>
            <a:ext cx="1467775" cy="107674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5C90CA-6E11-7180-3EC3-8DA42EDD7058}"/>
              </a:ext>
            </a:extLst>
          </p:cNvPr>
          <p:cNvCxnSpPr>
            <a:cxnSpLocks/>
          </p:cNvCxnSpPr>
          <p:nvPr/>
        </p:nvCxnSpPr>
        <p:spPr>
          <a:xfrm>
            <a:off x="3249228" y="3741942"/>
            <a:ext cx="5797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AB3A3D-22CB-F122-9DA4-C795962FFC10}"/>
              </a:ext>
            </a:extLst>
          </p:cNvPr>
          <p:cNvCxnSpPr>
            <a:cxnSpLocks/>
          </p:cNvCxnSpPr>
          <p:nvPr/>
        </p:nvCxnSpPr>
        <p:spPr>
          <a:xfrm flipV="1">
            <a:off x="3983115" y="3400147"/>
            <a:ext cx="0" cy="3417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59DC64-5F3D-5E90-0748-5C994A789486}"/>
              </a:ext>
            </a:extLst>
          </p:cNvPr>
          <p:cNvCxnSpPr>
            <a:cxnSpLocks/>
          </p:cNvCxnSpPr>
          <p:nvPr/>
        </p:nvCxnSpPr>
        <p:spPr>
          <a:xfrm flipV="1">
            <a:off x="3249228" y="3400146"/>
            <a:ext cx="0" cy="3417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EAF218-CE43-D427-60A2-FB5DA1D8D029}"/>
              </a:ext>
            </a:extLst>
          </p:cNvPr>
          <p:cNvSpPr txBox="1"/>
          <p:nvPr/>
        </p:nvSpPr>
        <p:spPr>
          <a:xfrm>
            <a:off x="5805994" y="2811391"/>
            <a:ext cx="166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 m/s</a:t>
            </a:r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BB5ED-CEEA-66E3-8C72-260067B06061}"/>
              </a:ext>
            </a:extLst>
          </p:cNvPr>
          <p:cNvSpPr txBox="1"/>
          <p:nvPr/>
        </p:nvSpPr>
        <p:spPr>
          <a:xfrm>
            <a:off x="3728621" y="38859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2m</a:t>
            </a:r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5B674-0C69-E248-A3B6-8CA7CC6CC2EB}"/>
              </a:ext>
            </a:extLst>
          </p:cNvPr>
          <p:cNvSpPr/>
          <p:nvPr/>
        </p:nvSpPr>
        <p:spPr>
          <a:xfrm>
            <a:off x="3870665" y="2485751"/>
            <a:ext cx="224899" cy="124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CA376E-1D1F-E5BA-0B21-15FF2F6E1D22}"/>
              </a:ext>
            </a:extLst>
          </p:cNvPr>
          <p:cNvSpPr/>
          <p:nvPr/>
        </p:nvSpPr>
        <p:spPr>
          <a:xfrm>
            <a:off x="3669435" y="2649043"/>
            <a:ext cx="224899" cy="10767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5657EE-BE70-9F8E-362D-60CE4F022B71}"/>
              </a:ext>
            </a:extLst>
          </p:cNvPr>
          <p:cNvSpPr/>
          <p:nvPr/>
        </p:nvSpPr>
        <p:spPr>
          <a:xfrm>
            <a:off x="4077812" y="2642349"/>
            <a:ext cx="224899" cy="10767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E09864-26BF-5054-94DE-FE095350215F}"/>
              </a:ext>
            </a:extLst>
          </p:cNvPr>
          <p:cNvSpPr/>
          <p:nvPr/>
        </p:nvSpPr>
        <p:spPr>
          <a:xfrm>
            <a:off x="4302711" y="3036163"/>
            <a:ext cx="224899" cy="6995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5DCD03-7F20-AFA8-AE94-B7B0A0DD216E}"/>
              </a:ext>
            </a:extLst>
          </p:cNvPr>
          <p:cNvSpPr/>
          <p:nvPr/>
        </p:nvSpPr>
        <p:spPr>
          <a:xfrm>
            <a:off x="3441578" y="3044486"/>
            <a:ext cx="224899" cy="6829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D15933-7370-8393-9CAA-63ECED550402}"/>
              </a:ext>
            </a:extLst>
          </p:cNvPr>
          <p:cNvSpPr/>
          <p:nvPr/>
        </p:nvSpPr>
        <p:spPr>
          <a:xfrm>
            <a:off x="3219638" y="3266984"/>
            <a:ext cx="224899" cy="480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B7EAA5-C549-5CEB-D3F8-B31CF33C52F8}"/>
              </a:ext>
            </a:extLst>
          </p:cNvPr>
          <p:cNvSpPr/>
          <p:nvPr/>
        </p:nvSpPr>
        <p:spPr>
          <a:xfrm>
            <a:off x="4521692" y="3258798"/>
            <a:ext cx="224899" cy="480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8B8046-5791-6253-643D-8EE191BCC2A8}"/>
              </a:ext>
            </a:extLst>
          </p:cNvPr>
          <p:cNvSpPr/>
          <p:nvPr/>
        </p:nvSpPr>
        <p:spPr>
          <a:xfrm>
            <a:off x="6189217" y="1526959"/>
            <a:ext cx="224899" cy="12771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F47FF2-3F62-F841-169F-3DE3B5A8581D}"/>
              </a:ext>
            </a:extLst>
          </p:cNvPr>
          <p:cNvSpPr/>
          <p:nvPr/>
        </p:nvSpPr>
        <p:spPr>
          <a:xfrm>
            <a:off x="5987987" y="2112885"/>
            <a:ext cx="224899" cy="6912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1466C3-4A9C-CFC5-99A2-A33DEB79B895}"/>
              </a:ext>
            </a:extLst>
          </p:cNvPr>
          <p:cNvSpPr/>
          <p:nvPr/>
        </p:nvSpPr>
        <p:spPr>
          <a:xfrm>
            <a:off x="6394143" y="2128145"/>
            <a:ext cx="224899" cy="6845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4A95C6-B363-6D2E-15BE-7C12A9771BEB}"/>
              </a:ext>
            </a:extLst>
          </p:cNvPr>
          <p:cNvSpPr/>
          <p:nvPr/>
        </p:nvSpPr>
        <p:spPr>
          <a:xfrm>
            <a:off x="6621263" y="2422641"/>
            <a:ext cx="224899" cy="391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B93EE9-4739-3976-536D-0DDE05D26E8A}"/>
              </a:ext>
            </a:extLst>
          </p:cNvPr>
          <p:cNvSpPr/>
          <p:nvPr/>
        </p:nvSpPr>
        <p:spPr>
          <a:xfrm>
            <a:off x="5760130" y="2423632"/>
            <a:ext cx="224899" cy="3821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EFEF34-B44F-2181-58D7-2BD439AC9E8C}"/>
              </a:ext>
            </a:extLst>
          </p:cNvPr>
          <p:cNvSpPr/>
          <p:nvPr/>
        </p:nvSpPr>
        <p:spPr>
          <a:xfrm>
            <a:off x="5539670" y="2528838"/>
            <a:ext cx="224899" cy="2686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39669A-9DE8-2928-0216-485A918B8E1F}"/>
              </a:ext>
            </a:extLst>
          </p:cNvPr>
          <p:cNvSpPr/>
          <p:nvPr/>
        </p:nvSpPr>
        <p:spPr>
          <a:xfrm>
            <a:off x="6840244" y="2548583"/>
            <a:ext cx="224899" cy="2686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10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530F42-63D0-6CFD-9431-A70504D843BC}"/>
              </a:ext>
            </a:extLst>
          </p:cNvPr>
          <p:cNvSpPr txBox="1"/>
          <p:nvPr/>
        </p:nvSpPr>
        <p:spPr>
          <a:xfrm>
            <a:off x="3187257" y="2644170"/>
            <a:ext cx="6027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/>
              <a:t>高斯分布</a:t>
            </a:r>
            <a:endParaRPr lang="en-US" altLang="zh-CN" sz="4800"/>
          </a:p>
          <a:p>
            <a:pPr algn="ctr"/>
            <a:r>
              <a:rPr lang="en-US" altLang="zh-CN" sz="4800"/>
              <a:t>Gaussian Distribution</a:t>
            </a:r>
            <a:endParaRPr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138912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F90408D-7817-4F98-E4B6-A7DCB1EE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135" y="868662"/>
            <a:ext cx="6474294" cy="3139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A64B8-DD2A-B4A3-47CA-C2DC3483C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753" y="4920839"/>
            <a:ext cx="4371429" cy="9523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82EB90-EE1C-017C-15C1-50FE6443792F}"/>
              </a:ext>
            </a:extLst>
          </p:cNvPr>
          <p:cNvSpPr/>
          <p:nvPr/>
        </p:nvSpPr>
        <p:spPr>
          <a:xfrm>
            <a:off x="7581530" y="5033639"/>
            <a:ext cx="251196" cy="306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DD84B2-173A-EF42-E900-2BB8A54DAD4E}"/>
              </a:ext>
            </a:extLst>
          </p:cNvPr>
          <p:cNvSpPr/>
          <p:nvPr/>
        </p:nvSpPr>
        <p:spPr>
          <a:xfrm>
            <a:off x="7443924" y="5393708"/>
            <a:ext cx="412814" cy="332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79BA02-AE14-6CBA-234A-ADDFE9AEB725}"/>
              </a:ext>
            </a:extLst>
          </p:cNvPr>
          <p:cNvSpPr/>
          <p:nvPr/>
        </p:nvSpPr>
        <p:spPr>
          <a:xfrm>
            <a:off x="6027420" y="922020"/>
            <a:ext cx="68580" cy="3086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09411-78E0-81BD-2B9C-AF674DF8BE02}"/>
              </a:ext>
            </a:extLst>
          </p:cNvPr>
          <p:cNvSpPr/>
          <p:nvPr/>
        </p:nvSpPr>
        <p:spPr>
          <a:xfrm rot="16200000">
            <a:off x="6023548" y="1246442"/>
            <a:ext cx="53340" cy="35650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738EFE-B2BD-DA1B-0B71-7838210A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419" y="5155613"/>
            <a:ext cx="1704762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64071-159E-9066-8C3E-9FA6C325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65" y="1826416"/>
            <a:ext cx="6857269" cy="3205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7404B-DCCA-DFA0-18FF-11D39C67F536}"/>
              </a:ext>
            </a:extLst>
          </p:cNvPr>
          <p:cNvSpPr txBox="1"/>
          <p:nvPr/>
        </p:nvSpPr>
        <p:spPr>
          <a:xfrm>
            <a:off x="5520805" y="5135895"/>
            <a:ext cx="214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方差越大，越扁平</a:t>
            </a:r>
          </a:p>
        </p:txBody>
      </p:sp>
    </p:spTree>
    <p:extLst>
      <p:ext uri="{BB962C8B-B14F-4D97-AF65-F5344CB8AC3E}">
        <p14:creationId xmlns:p14="http://schemas.microsoft.com/office/powerpoint/2010/main" val="401329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6647F-FB7E-35DF-9AA1-5D67B47A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637" y="3645884"/>
            <a:ext cx="2304762" cy="17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35528-CDEC-794C-BE66-205E4085E8EE}"/>
              </a:ext>
            </a:extLst>
          </p:cNvPr>
          <p:cNvSpPr txBox="1"/>
          <p:nvPr/>
        </p:nvSpPr>
        <p:spPr>
          <a:xfrm>
            <a:off x="3613211" y="1850538"/>
            <a:ext cx="20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高斯相加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12E46-ADAD-6ECA-5AA7-F3F0E1667887}"/>
              </a:ext>
            </a:extLst>
          </p:cNvPr>
          <p:cNvSpPr txBox="1"/>
          <p:nvPr/>
        </p:nvSpPr>
        <p:spPr>
          <a:xfrm>
            <a:off x="3613211" y="4346933"/>
            <a:ext cx="20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高斯相乘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9122D-B734-D88A-73B7-2E4AD48D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000" y="1421966"/>
            <a:ext cx="1809524" cy="857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1A5E2B-554E-2DED-CB3E-68F89951DDF5}"/>
              </a:ext>
            </a:extLst>
          </p:cNvPr>
          <p:cNvSpPr txBox="1"/>
          <p:nvPr/>
        </p:nvSpPr>
        <p:spPr>
          <a:xfrm>
            <a:off x="494929" y="313970"/>
            <a:ext cx="335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高斯分布的计算属性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790CC-4604-D683-C408-8B3458B48AC7}"/>
              </a:ext>
            </a:extLst>
          </p:cNvPr>
          <p:cNvSpPr txBox="1"/>
          <p:nvPr/>
        </p:nvSpPr>
        <p:spPr>
          <a:xfrm>
            <a:off x="494929" y="775635"/>
            <a:ext cx="1052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effectLst/>
                <a:latin typeface="Consolas" panose="020B0609020204030204" pitchFamily="49" charset="0"/>
              </a:rPr>
              <a:t>Computational Properties of Normally Distributed Random Variables</a:t>
            </a:r>
            <a:endParaRPr lang="en-US" altLang="zh-CN" b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8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9AECCC-55EB-3861-3DA9-7740B379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4" y="28852"/>
            <a:ext cx="1761905" cy="4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74406-23FC-93FA-E6DE-E521314F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4" y="447900"/>
            <a:ext cx="1761905" cy="333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B03AFA-2F63-8866-E363-AC9A670F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4" y="866948"/>
            <a:ext cx="4838095" cy="514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C2DE24-5DD3-F3EF-4E66-CDF3EEF51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40" y="1466949"/>
            <a:ext cx="10342857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4A1C96-9953-4A03-742B-F62E4643EA2F}"/>
              </a:ext>
            </a:extLst>
          </p:cNvPr>
          <p:cNvSpPr txBox="1"/>
          <p:nvPr/>
        </p:nvSpPr>
        <p:spPr>
          <a:xfrm>
            <a:off x="4293920" y="2303288"/>
            <a:ext cx="3604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/>
              <a:t>高斯分布下的运动预测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B9F1B-D941-ABBE-93BD-0E87272BF060}"/>
              </a:ext>
            </a:extLst>
          </p:cNvPr>
          <p:cNvSpPr txBox="1"/>
          <p:nvPr/>
        </p:nvSpPr>
        <p:spPr>
          <a:xfrm>
            <a:off x="4527611" y="4181383"/>
            <a:ext cx="581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predictions/motion model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CB6DC-3F68-6CFC-FE58-1266A7FF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62750"/>
            <a:ext cx="1851191" cy="695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35276-3BE8-6CD5-A22F-9B66243F0449}"/>
              </a:ext>
            </a:extLst>
          </p:cNvPr>
          <p:cNvSpPr txBox="1"/>
          <p:nvPr/>
        </p:nvSpPr>
        <p:spPr>
          <a:xfrm>
            <a:off x="5951731" y="230820"/>
            <a:ext cx="271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根据牛顿力学公式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8CDC4-89F5-941B-8DAC-07A380BB8F58}"/>
              </a:ext>
            </a:extLst>
          </p:cNvPr>
          <p:cNvSpPr txBox="1"/>
          <p:nvPr/>
        </p:nvSpPr>
        <p:spPr>
          <a:xfrm>
            <a:off x="5951731" y="1587899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effectLst/>
                <a:latin typeface="tahoma" panose="020B0604030504040204" pitchFamily="34" charset="0"/>
              </a:rPr>
              <a:t>如果</a:t>
            </a:r>
            <a:r>
              <a:rPr lang="zh-CN" altLang="en-US">
                <a:latin typeface="tahoma" panose="020B0604030504040204" pitchFamily="34" charset="0"/>
              </a:rPr>
              <a:t>小狗原来的位置在</a:t>
            </a:r>
            <a:r>
              <a:rPr lang="en-US" altLang="zh-CN" b="0" i="0">
                <a:effectLst/>
                <a:latin typeface="tahoma" panose="020B0604030504040204" pitchFamily="34" charset="0"/>
              </a:rPr>
              <a:t>10</a:t>
            </a:r>
            <a:r>
              <a:rPr lang="zh-CN" altLang="en-US" b="0" i="0">
                <a:effectLst/>
                <a:latin typeface="tahoma" panose="020B0604030504040204" pitchFamily="34" charset="0"/>
              </a:rPr>
              <a:t>米处，它的速度是</a:t>
            </a:r>
            <a:r>
              <a:rPr lang="en-US" altLang="zh-CN" b="0" i="0">
                <a:effectLst/>
                <a:latin typeface="tahoma" panose="020B0604030504040204" pitchFamily="34" charset="0"/>
              </a:rPr>
              <a:t>15</a:t>
            </a:r>
            <a:r>
              <a:rPr lang="zh-CN" altLang="en-US" b="0" i="0">
                <a:effectLst/>
                <a:latin typeface="tahoma" panose="020B0604030504040204" pitchFamily="34" charset="0"/>
              </a:rPr>
              <a:t>米</a:t>
            </a:r>
            <a:r>
              <a:rPr lang="en-US" altLang="zh-CN" b="0" i="0">
                <a:effectLst/>
                <a:latin typeface="tahoma" panose="020B0604030504040204" pitchFamily="34" charset="0"/>
              </a:rPr>
              <a:t>/</a:t>
            </a:r>
            <a:r>
              <a:rPr lang="zh-CN" altLang="en-US" b="0" i="0">
                <a:effectLst/>
                <a:latin typeface="tahoma" panose="020B0604030504040204" pitchFamily="34" charset="0"/>
              </a:rPr>
              <a:t>秒，</a:t>
            </a:r>
            <a:r>
              <a:rPr lang="zh-CN" altLang="en-US">
                <a:latin typeface="tahoma" panose="020B0604030504040204" pitchFamily="34" charset="0"/>
              </a:rPr>
              <a:t>经过</a:t>
            </a:r>
            <a:r>
              <a:rPr lang="en-US" altLang="zh-CN" b="0" i="0">
                <a:effectLst/>
                <a:latin typeface="tahoma" panose="020B0604030504040204" pitchFamily="34" charset="0"/>
              </a:rPr>
              <a:t>2</a:t>
            </a:r>
            <a:r>
              <a:rPr lang="zh-CN" altLang="en-US" b="0" i="0">
                <a:effectLst/>
                <a:latin typeface="tahoma" panose="020B0604030504040204" pitchFamily="34" charset="0"/>
              </a:rPr>
              <a:t>秒后，它在</a:t>
            </a:r>
            <a:endParaRPr lang="en-US" altLang="zh-CN" b="0" i="0">
              <a:effectLst/>
              <a:latin typeface="tahoma" panose="020B0604030504040204" pitchFamily="34" charset="0"/>
            </a:endParaRPr>
          </a:p>
          <a:p>
            <a:endParaRPr lang="en-US" altLang="zh-CN">
              <a:latin typeface="tahoma" panose="020B0604030504040204" pitchFamily="34" charset="0"/>
            </a:endParaRPr>
          </a:p>
          <a:p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78A3B-CC11-FC3B-67C2-13D03C06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8732"/>
            <a:ext cx="2266765" cy="627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BB387A-D67D-1313-F67C-E37CA57BDC39}"/>
              </a:ext>
            </a:extLst>
          </p:cNvPr>
          <p:cNvSpPr txBox="1"/>
          <p:nvPr/>
        </p:nvSpPr>
        <p:spPr>
          <a:xfrm>
            <a:off x="1383420" y="1587899"/>
            <a:ext cx="339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完美运动学模型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3919-9198-04EF-6F3A-6C900ABE0B0F}"/>
              </a:ext>
            </a:extLst>
          </p:cNvPr>
          <p:cNvSpPr txBox="1"/>
          <p:nvPr/>
        </p:nvSpPr>
        <p:spPr>
          <a:xfrm>
            <a:off x="1383420" y="4245854"/>
            <a:ext cx="339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非完美运动学模型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24AE9-B2EE-A6C9-935B-EAA58464965A}"/>
              </a:ext>
            </a:extLst>
          </p:cNvPr>
          <p:cNvSpPr txBox="1"/>
          <p:nvPr/>
        </p:nvSpPr>
        <p:spPr>
          <a:xfrm>
            <a:off x="4599948" y="3587755"/>
            <a:ext cx="34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定义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fx</a:t>
            </a:r>
            <a:r>
              <a:rPr lang="zh-CN" altLang="en-US"/>
              <a:t>都是一个高斯变量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6B891-1740-7383-DBCC-B5669DD77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91" y="3490235"/>
            <a:ext cx="1914286" cy="4952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37FCB9-86E6-2CAC-A5F8-A306D7718A1A}"/>
              </a:ext>
            </a:extLst>
          </p:cNvPr>
          <p:cNvCxnSpPr>
            <a:cxnSpLocks/>
          </p:cNvCxnSpPr>
          <p:nvPr/>
        </p:nvCxnSpPr>
        <p:spPr>
          <a:xfrm>
            <a:off x="5403055" y="5223250"/>
            <a:ext cx="3799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E82C7A-178B-F58C-339E-4C809AC88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498" y="4381600"/>
            <a:ext cx="1058897" cy="776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EC0DEF-B048-3CC8-411E-E35B7CC02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585" y="5281174"/>
            <a:ext cx="1752224" cy="1192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75C8E6-BF15-C730-AE2B-0EC523166FE1}"/>
              </a:ext>
            </a:extLst>
          </p:cNvPr>
          <p:cNvSpPr txBox="1"/>
          <p:nvPr/>
        </p:nvSpPr>
        <p:spPr>
          <a:xfrm>
            <a:off x="6734148" y="525173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30</a:t>
            </a:r>
            <a:endParaRPr lang="zh-CN" altLang="en-US" sz="32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FD99E6-1D90-7CCD-4F84-C7FF06C77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725" y="5255523"/>
            <a:ext cx="1058897" cy="11928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39395A-81D6-4A99-889A-5042BE604D62}"/>
              </a:ext>
            </a:extLst>
          </p:cNvPr>
          <p:cNvSpPr txBox="1"/>
          <p:nvPr/>
        </p:nvSpPr>
        <p:spPr>
          <a:xfrm>
            <a:off x="5279254" y="61630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84EC5-A48D-C431-FB17-3322A50A6C13}"/>
              </a:ext>
            </a:extLst>
          </p:cNvPr>
          <p:cNvSpPr/>
          <p:nvPr/>
        </p:nvSpPr>
        <p:spPr>
          <a:xfrm>
            <a:off x="0" y="3258107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9C4A54-3699-4E05-76F5-13BB5FBCE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191" y="3985691"/>
            <a:ext cx="2019048" cy="4190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FFF540-F047-1CF5-536F-48A46258E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427" y="5717641"/>
            <a:ext cx="1058898" cy="9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7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0.3099 -0.0023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1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9B3919-9198-04EF-6F3A-6C900ABE0B0F}"/>
              </a:ext>
            </a:extLst>
          </p:cNvPr>
          <p:cNvSpPr txBox="1"/>
          <p:nvPr/>
        </p:nvSpPr>
        <p:spPr>
          <a:xfrm>
            <a:off x="640999" y="611958"/>
            <a:ext cx="339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非完美运动学模型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24AE9-B2EE-A6C9-935B-EAA58464965A}"/>
              </a:ext>
            </a:extLst>
          </p:cNvPr>
          <p:cNvSpPr txBox="1"/>
          <p:nvPr/>
        </p:nvSpPr>
        <p:spPr>
          <a:xfrm>
            <a:off x="4733113" y="214240"/>
            <a:ext cx="34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定义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fx</a:t>
            </a:r>
            <a:r>
              <a:rPr lang="zh-CN" altLang="en-US"/>
              <a:t>都是一个高斯变量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6B891-1740-7383-DBCC-B5669DD7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56" y="116720"/>
            <a:ext cx="1914286" cy="4952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37FCB9-86E6-2CAC-A5F8-A306D7718A1A}"/>
              </a:ext>
            </a:extLst>
          </p:cNvPr>
          <p:cNvCxnSpPr>
            <a:cxnSpLocks/>
          </p:cNvCxnSpPr>
          <p:nvPr/>
        </p:nvCxnSpPr>
        <p:spPr>
          <a:xfrm>
            <a:off x="5536220" y="1849735"/>
            <a:ext cx="3799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E82C7A-178B-F58C-339E-4C809AC8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63" y="1008085"/>
            <a:ext cx="1058897" cy="776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EC0DEF-B048-3CC8-411E-E35B7CC0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750" y="1907659"/>
            <a:ext cx="1752224" cy="11928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75C8E6-BF15-C730-AE2B-0EC523166FE1}"/>
              </a:ext>
            </a:extLst>
          </p:cNvPr>
          <p:cNvSpPr txBox="1"/>
          <p:nvPr/>
        </p:nvSpPr>
        <p:spPr>
          <a:xfrm>
            <a:off x="6734705" y="1914589"/>
            <a:ext cx="2018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15m/s</a:t>
            </a:r>
          </a:p>
          <a:p>
            <a:r>
              <a:rPr lang="zh-CN" altLang="en-US" sz="2400"/>
              <a:t>历经</a:t>
            </a:r>
            <a:r>
              <a:rPr lang="en-US" altLang="zh-CN" sz="2400"/>
              <a:t>1s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FD99E6-1D90-7CCD-4F84-C7FF06C77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857" y="1883003"/>
            <a:ext cx="824883" cy="11928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39395A-81D6-4A99-889A-5042BE604D62}"/>
              </a:ext>
            </a:extLst>
          </p:cNvPr>
          <p:cNvSpPr txBox="1"/>
          <p:nvPr/>
        </p:nvSpPr>
        <p:spPr>
          <a:xfrm>
            <a:off x="5412419" y="2789514"/>
            <a:ext cx="71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9C4A54-3699-4E05-76F5-13BB5FBCE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356" y="612176"/>
            <a:ext cx="2019048" cy="4190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BC28BC-A4B6-E761-3BEF-41549D5FE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24" y="1784882"/>
            <a:ext cx="1704762" cy="8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77A7D-3B9D-E257-E473-D2AE8CE3E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16" y="3665090"/>
            <a:ext cx="4866667" cy="2580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3CD6C62-6F06-655C-126B-3C2019AAB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040" y="2664588"/>
            <a:ext cx="1090918" cy="8652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F4F83C1-73AD-44D0-F74E-546B222A0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819" y="4123119"/>
            <a:ext cx="2438095" cy="3904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58C87B9-71B6-95B3-FEEE-B39E5D4796C4}"/>
              </a:ext>
            </a:extLst>
          </p:cNvPr>
          <p:cNvSpPr txBox="1"/>
          <p:nvPr/>
        </p:nvSpPr>
        <p:spPr>
          <a:xfrm>
            <a:off x="5737881" y="5106841"/>
            <a:ext cx="2660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highlight>
                  <a:srgbClr val="FFFF00"/>
                </a:highlight>
              </a:rPr>
              <a:t>如何防止误差越来越大呢？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B825F7-39BC-9989-6AD7-3D85DB995C27}"/>
              </a:ext>
            </a:extLst>
          </p:cNvPr>
          <p:cNvSpPr txBox="1"/>
          <p:nvPr/>
        </p:nvSpPr>
        <p:spPr>
          <a:xfrm>
            <a:off x="8580298" y="3614537"/>
            <a:ext cx="254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数学含义</a:t>
            </a:r>
            <a:r>
              <a:rPr lang="en-US" altLang="zh-CN">
                <a:solidFill>
                  <a:srgbClr val="FF0000"/>
                </a:solidFill>
              </a:rPr>
              <a:t>:</a:t>
            </a:r>
          </a:p>
          <a:p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B99CC21-391B-8F1A-317D-13133D28E2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9402" y="3937702"/>
            <a:ext cx="1851191" cy="69514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9A64CB-5F5A-1C5B-4A92-68392B01BCAC}"/>
              </a:ext>
            </a:extLst>
          </p:cNvPr>
          <p:cNvSpPr txBox="1"/>
          <p:nvPr/>
        </p:nvSpPr>
        <p:spPr>
          <a:xfrm>
            <a:off x="8580298" y="4774886"/>
            <a:ext cx="2543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物理含义的理解：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初始位置有误差</a:t>
            </a:r>
            <a:endParaRPr lang="en-US" altLang="zh-CN"/>
          </a:p>
          <a:p>
            <a:r>
              <a:rPr lang="zh-CN" altLang="en-US"/>
              <a:t>运动过程也有误差</a:t>
            </a:r>
            <a:endParaRPr lang="en-US" altLang="zh-CN"/>
          </a:p>
          <a:p>
            <a:r>
              <a:rPr lang="zh-CN" altLang="en-US"/>
              <a:t>所以误差的累加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71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B699CC-1E72-1D03-CBC8-DAE88362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4" y="343285"/>
            <a:ext cx="11428571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6A3B-AAF9-ACAB-E7F9-0A95F68FE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5" y="2766218"/>
            <a:ext cx="10515600" cy="1325563"/>
          </a:xfrm>
        </p:spPr>
        <p:txBody>
          <a:bodyPr/>
          <a:lstStyle/>
          <a:p>
            <a:r>
              <a:rPr lang="zh-CN" altLang="en-US"/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181192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582907A-A7D9-F593-0FE9-F79A9B04ED7B}"/>
              </a:ext>
            </a:extLst>
          </p:cNvPr>
          <p:cNvSpPr txBox="1"/>
          <p:nvPr/>
        </p:nvSpPr>
        <p:spPr>
          <a:xfrm>
            <a:off x="4293920" y="2303288"/>
            <a:ext cx="3604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/>
              <a:t>高斯分布下的观测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DB007B-78B6-E2F7-50AD-7F8C12965227}"/>
              </a:ext>
            </a:extLst>
          </p:cNvPr>
          <p:cNvSpPr txBox="1"/>
          <p:nvPr/>
        </p:nvSpPr>
        <p:spPr>
          <a:xfrm>
            <a:off x="5326601" y="4030463"/>
            <a:ext cx="581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measurement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41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77ED1B-2166-C75C-E16E-21482305B979}"/>
              </a:ext>
            </a:extLst>
          </p:cNvPr>
          <p:cNvCxnSpPr>
            <a:cxnSpLocks/>
          </p:cNvCxnSpPr>
          <p:nvPr/>
        </p:nvCxnSpPr>
        <p:spPr>
          <a:xfrm>
            <a:off x="1462936" y="3318766"/>
            <a:ext cx="9556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6EDFCD-7635-4518-9151-15F399EA6871}"/>
              </a:ext>
            </a:extLst>
          </p:cNvPr>
          <p:cNvSpPr txBox="1"/>
          <p:nvPr/>
        </p:nvSpPr>
        <p:spPr>
          <a:xfrm>
            <a:off x="10562084" y="33826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20m</a:t>
            </a:r>
            <a:endParaRPr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84D126-5596-499F-0E45-DD4C259B343B}"/>
              </a:ext>
            </a:extLst>
          </p:cNvPr>
          <p:cNvCxnSpPr>
            <a:cxnSpLocks/>
          </p:cNvCxnSpPr>
          <p:nvPr/>
        </p:nvCxnSpPr>
        <p:spPr>
          <a:xfrm>
            <a:off x="1617831" y="3087947"/>
            <a:ext cx="0" cy="2308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E9B2D-FC5B-5458-4505-60E90C5C9F3D}"/>
              </a:ext>
            </a:extLst>
          </p:cNvPr>
          <p:cNvCxnSpPr>
            <a:cxnSpLocks/>
          </p:cNvCxnSpPr>
          <p:nvPr/>
        </p:nvCxnSpPr>
        <p:spPr>
          <a:xfrm>
            <a:off x="1992384" y="3089426"/>
            <a:ext cx="0" cy="2308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6519FD-42A2-3117-E878-C4CF724B0071}"/>
              </a:ext>
            </a:extLst>
          </p:cNvPr>
          <p:cNvCxnSpPr>
            <a:cxnSpLocks/>
          </p:cNvCxnSpPr>
          <p:nvPr/>
        </p:nvCxnSpPr>
        <p:spPr>
          <a:xfrm>
            <a:off x="2357848" y="3090905"/>
            <a:ext cx="0" cy="2308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D9A6F6-254F-1E8D-226F-02D2DACB79F8}"/>
              </a:ext>
            </a:extLst>
          </p:cNvPr>
          <p:cNvCxnSpPr>
            <a:cxnSpLocks/>
          </p:cNvCxnSpPr>
          <p:nvPr/>
        </p:nvCxnSpPr>
        <p:spPr>
          <a:xfrm>
            <a:off x="5244571" y="3087946"/>
            <a:ext cx="0" cy="2308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AEAFB7-EBDB-C3BC-E89C-0F72B1C85801}"/>
              </a:ext>
            </a:extLst>
          </p:cNvPr>
          <p:cNvCxnSpPr>
            <a:cxnSpLocks/>
          </p:cNvCxnSpPr>
          <p:nvPr/>
        </p:nvCxnSpPr>
        <p:spPr>
          <a:xfrm>
            <a:off x="5583402" y="3087946"/>
            <a:ext cx="0" cy="2308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1370EA-1E74-9C88-28A2-7DF95D494871}"/>
              </a:ext>
            </a:extLst>
          </p:cNvPr>
          <p:cNvCxnSpPr>
            <a:cxnSpLocks/>
          </p:cNvCxnSpPr>
          <p:nvPr/>
        </p:nvCxnSpPr>
        <p:spPr>
          <a:xfrm>
            <a:off x="5904478" y="3087945"/>
            <a:ext cx="0" cy="2308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ADA20E-0CE3-1E1F-5038-712DBFE71D4D}"/>
              </a:ext>
            </a:extLst>
          </p:cNvPr>
          <p:cNvCxnSpPr>
            <a:cxnSpLocks/>
          </p:cNvCxnSpPr>
          <p:nvPr/>
        </p:nvCxnSpPr>
        <p:spPr>
          <a:xfrm>
            <a:off x="6232444" y="3089422"/>
            <a:ext cx="0" cy="2308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B267B-D73F-0E48-36AF-A6616B38C863}"/>
              </a:ext>
            </a:extLst>
          </p:cNvPr>
          <p:cNvSpPr txBox="1"/>
          <p:nvPr/>
        </p:nvSpPr>
        <p:spPr>
          <a:xfrm>
            <a:off x="1731823" y="338267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2m</a:t>
            </a:r>
            <a:endParaRPr lang="zh-CN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B952B7-B6FA-EC3E-C484-8332105D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81" y="519920"/>
            <a:ext cx="824883" cy="119286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3954A-CEEE-DDA6-FBC6-A3D19F7E6762}"/>
              </a:ext>
            </a:extLst>
          </p:cNvPr>
          <p:cNvCxnSpPr>
            <a:cxnSpLocks/>
          </p:cNvCxnSpPr>
          <p:nvPr/>
        </p:nvCxnSpPr>
        <p:spPr>
          <a:xfrm flipV="1">
            <a:off x="5904478" y="2506031"/>
            <a:ext cx="0" cy="29628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5460DD1-28DB-311C-0FFB-73901592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41" y="4924750"/>
            <a:ext cx="1361517" cy="11928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53A566-04C6-FBFC-ABDE-36089A6F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18" y="976503"/>
            <a:ext cx="2776586" cy="11928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A71A07-E79F-1667-309A-D48044CBA6F8}"/>
              </a:ext>
            </a:extLst>
          </p:cNvPr>
          <p:cNvSpPr txBox="1"/>
          <p:nvPr/>
        </p:nvSpPr>
        <p:spPr>
          <a:xfrm>
            <a:off x="7260061" y="4068383"/>
            <a:ext cx="295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如何结合这两个分布呢？</a:t>
            </a:r>
            <a:br>
              <a:rPr lang="en-US" altLang="zh-CN"/>
            </a:br>
            <a:r>
              <a:rPr lang="zh-CN" altLang="en-US"/>
              <a:t>直觉上，我们要取这两个分布的交集。</a:t>
            </a:r>
            <a:endParaRPr lang="en-US" altLang="zh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8F7B15-4D44-C17F-3228-BAF4EB85BEB6}"/>
              </a:ext>
            </a:extLst>
          </p:cNvPr>
          <p:cNvSpPr txBox="1"/>
          <p:nvPr/>
        </p:nvSpPr>
        <p:spPr>
          <a:xfrm>
            <a:off x="326523" y="2125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为何要结合观测？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87A1122-54D4-3706-BFF4-45D1CB43F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68" y="1857125"/>
            <a:ext cx="729568" cy="120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3224 -0.0087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7EA410-466F-3B02-4A9E-0A6DFDAB7F93}"/>
              </a:ext>
            </a:extLst>
          </p:cNvPr>
          <p:cNvCxnSpPr/>
          <p:nvPr/>
        </p:nvCxnSpPr>
        <p:spPr>
          <a:xfrm>
            <a:off x="2574524" y="1500326"/>
            <a:ext cx="0" cy="366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B7C5DB-2792-1C2E-1A3A-DB03F77B13ED}"/>
              </a:ext>
            </a:extLst>
          </p:cNvPr>
          <p:cNvCxnSpPr>
            <a:cxnSpLocks/>
          </p:cNvCxnSpPr>
          <p:nvPr/>
        </p:nvCxnSpPr>
        <p:spPr>
          <a:xfrm>
            <a:off x="2574524" y="1500326"/>
            <a:ext cx="6223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3DC7F31-7BB0-A1D3-F91F-D811396A24A6}"/>
              </a:ext>
            </a:extLst>
          </p:cNvPr>
          <p:cNvSpPr/>
          <p:nvPr/>
        </p:nvSpPr>
        <p:spPr>
          <a:xfrm>
            <a:off x="3098306" y="1961965"/>
            <a:ext cx="914400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B0D0C4-92AF-59D6-FEAF-B05BEFD3DA8F}"/>
              </a:ext>
            </a:extLst>
          </p:cNvPr>
          <p:cNvSpPr/>
          <p:nvPr/>
        </p:nvSpPr>
        <p:spPr>
          <a:xfrm>
            <a:off x="4536487" y="2672179"/>
            <a:ext cx="1559505" cy="15325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C18266-0138-138E-BEE5-9D81E48AAAA0}"/>
              </a:ext>
            </a:extLst>
          </p:cNvPr>
          <p:cNvSpPr/>
          <p:nvPr/>
        </p:nvSpPr>
        <p:spPr>
          <a:xfrm>
            <a:off x="5248656" y="2540135"/>
            <a:ext cx="1019454" cy="10451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159D02B-6BC3-3A0C-D00C-B4CD0697AF2E}"/>
              </a:ext>
            </a:extLst>
          </p:cNvPr>
          <p:cNvSpPr/>
          <p:nvPr/>
        </p:nvSpPr>
        <p:spPr>
          <a:xfrm>
            <a:off x="5316239" y="2821384"/>
            <a:ext cx="624160" cy="6725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B51CC-4812-6611-8106-C8623B1D27E4}"/>
              </a:ext>
            </a:extLst>
          </p:cNvPr>
          <p:cNvSpPr txBox="1"/>
          <p:nvPr/>
        </p:nvSpPr>
        <p:spPr>
          <a:xfrm>
            <a:off x="6162573" y="2349013"/>
            <a:ext cx="208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</a:rPr>
              <a:t>measurement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96C5B-ACA2-B8AD-2C7C-EA7DA6F1F408}"/>
              </a:ext>
            </a:extLst>
          </p:cNvPr>
          <p:cNvSpPr txBox="1"/>
          <p:nvPr/>
        </p:nvSpPr>
        <p:spPr>
          <a:xfrm>
            <a:off x="4461759" y="4171180"/>
            <a:ext cx="208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</a:rPr>
              <a:t>prediction</a:t>
            </a:r>
            <a:endParaRPr lang="zh-CN" alt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57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29" grpId="0" animBg="1"/>
      <p:bldP spid="34" grpId="0" animBg="1"/>
      <p:bldP spid="25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26DC2-B18D-ED75-5955-A38B06D3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935" y="879311"/>
            <a:ext cx="4476190" cy="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6A49F-3B0A-A1D1-5ABB-9D542BEB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35" y="2392843"/>
            <a:ext cx="3228571" cy="10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1FA04-BC3D-A283-9603-4C2D3420B635}"/>
              </a:ext>
            </a:extLst>
          </p:cNvPr>
          <p:cNvSpPr txBox="1"/>
          <p:nvPr/>
        </p:nvSpPr>
        <p:spPr>
          <a:xfrm>
            <a:off x="1340527" y="1944209"/>
            <a:ext cx="252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在本情景下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D251F1C-0264-6794-B3F6-FDE9A8630F8A}"/>
              </a:ext>
            </a:extLst>
          </p:cNvPr>
          <p:cNvSpPr/>
          <p:nvPr/>
        </p:nvSpPr>
        <p:spPr>
          <a:xfrm rot="12441830">
            <a:off x="4495477" y="2794403"/>
            <a:ext cx="772357" cy="206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5932DCC-A641-9D78-825D-798923619314}"/>
              </a:ext>
            </a:extLst>
          </p:cNvPr>
          <p:cNvSpPr/>
          <p:nvPr/>
        </p:nvSpPr>
        <p:spPr>
          <a:xfrm rot="16200000">
            <a:off x="2683716" y="3533768"/>
            <a:ext cx="1258428" cy="227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7EE118-270B-0D43-9B1D-02956F221D2A}"/>
              </a:ext>
            </a:extLst>
          </p:cNvPr>
          <p:cNvSpPr txBox="1"/>
          <p:nvPr/>
        </p:nvSpPr>
        <p:spPr>
          <a:xfrm>
            <a:off x="2680033" y="4332017"/>
            <a:ext cx="2363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已知我在</a:t>
            </a:r>
            <a:r>
              <a:rPr lang="en-US" altLang="zh-CN">
                <a:solidFill>
                  <a:srgbClr val="FF0000"/>
                </a:solidFill>
              </a:rPr>
              <a:t>8m</a:t>
            </a:r>
            <a:r>
              <a:rPr lang="zh-CN" altLang="en-US"/>
              <a:t>这个地方，</a:t>
            </a:r>
            <a:r>
              <a:rPr lang="en-US" altLang="zh-CN"/>
              <a:t>GPS</a:t>
            </a:r>
            <a:r>
              <a:rPr lang="zh-CN" altLang="en-US"/>
              <a:t>告诉我在</a:t>
            </a:r>
            <a:r>
              <a:rPr lang="en-US" altLang="zh-CN">
                <a:solidFill>
                  <a:srgbClr val="FF0000"/>
                </a:solidFill>
              </a:rPr>
              <a:t>8.1m</a:t>
            </a:r>
            <a:r>
              <a:rPr lang="zh-CN" altLang="en-US"/>
              <a:t>的概率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BE4B002-01F3-040B-79DE-6B77041F0983}"/>
              </a:ext>
            </a:extLst>
          </p:cNvPr>
          <p:cNvSpPr/>
          <p:nvPr/>
        </p:nvSpPr>
        <p:spPr>
          <a:xfrm rot="16200000">
            <a:off x="716677" y="4354772"/>
            <a:ext cx="2603724" cy="227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F43EF-20DF-2B86-C0F6-8A1C609BE002}"/>
              </a:ext>
            </a:extLst>
          </p:cNvPr>
          <p:cNvSpPr txBox="1"/>
          <p:nvPr/>
        </p:nvSpPr>
        <p:spPr>
          <a:xfrm>
            <a:off x="2127747" y="5602257"/>
            <a:ext cx="2363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已知</a:t>
            </a:r>
            <a:r>
              <a:rPr lang="en-US" altLang="zh-CN"/>
              <a:t>GPS</a:t>
            </a:r>
            <a:r>
              <a:rPr lang="zh-CN" altLang="en-US"/>
              <a:t>告诉我在</a:t>
            </a:r>
            <a:r>
              <a:rPr lang="en-US" altLang="zh-CN">
                <a:solidFill>
                  <a:srgbClr val="FF0000"/>
                </a:solidFill>
              </a:rPr>
              <a:t>8.1m</a:t>
            </a:r>
            <a:r>
              <a:rPr lang="zh-CN" altLang="en-US"/>
              <a:t>，求我在</a:t>
            </a:r>
            <a:r>
              <a:rPr lang="en-US" altLang="zh-CN">
                <a:solidFill>
                  <a:srgbClr val="FF0000"/>
                </a:solidFill>
              </a:rPr>
              <a:t>8m</a:t>
            </a:r>
            <a:r>
              <a:rPr lang="zh-CN" altLang="en-US"/>
              <a:t>这个地方的概率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4A82CC-7EB3-046C-05C1-BB1B86E13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454" y="4065350"/>
            <a:ext cx="1390476" cy="5333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FB565A-B40D-1DED-4823-EECD6F6FAA4A}"/>
              </a:ext>
            </a:extLst>
          </p:cNvPr>
          <p:cNvSpPr txBox="1"/>
          <p:nvPr/>
        </p:nvSpPr>
        <p:spPr>
          <a:xfrm>
            <a:off x="4914247" y="3154476"/>
            <a:ext cx="258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我估算后觉得在</a:t>
            </a:r>
            <a:r>
              <a:rPr lang="en-US" altLang="zh-CN">
                <a:solidFill>
                  <a:srgbClr val="FF0000"/>
                </a:solidFill>
              </a:rPr>
              <a:t>8m</a:t>
            </a:r>
            <a:r>
              <a:rPr lang="zh-CN" altLang="en-US"/>
              <a:t>这个地方的概率</a:t>
            </a:r>
          </a:p>
        </p:txBody>
      </p:sp>
    </p:spTree>
    <p:extLst>
      <p:ext uri="{BB962C8B-B14F-4D97-AF65-F5344CB8AC3E}">
        <p14:creationId xmlns:p14="http://schemas.microsoft.com/office/powerpoint/2010/main" val="124703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5" grpId="0" animBg="1"/>
      <p:bldP spid="16" grpId="0"/>
      <p:bldP spid="17" grpId="0" animBg="1"/>
      <p:bldP spid="1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9AD9E-6C76-3149-E1CF-28349F97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01" y="770646"/>
            <a:ext cx="1476190" cy="4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97C8D4-624C-BEFC-06EE-590BE413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67" y="1629000"/>
            <a:ext cx="2542857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3B4EA4-2FEC-884F-0AFB-CB7F7AC2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10" y="3877830"/>
            <a:ext cx="4657143" cy="1780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480AF6-A11B-B611-AD70-CB3FE1AE0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812" y="325757"/>
            <a:ext cx="7172951" cy="33276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CFD435F-D0CB-085E-FFCD-F049C6D6D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083" y="3799328"/>
            <a:ext cx="3477054" cy="25367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634A5E-D197-BE6C-2762-DFE8A4E5E90E}"/>
              </a:ext>
            </a:extLst>
          </p:cNvPr>
          <p:cNvSpPr txBox="1"/>
          <p:nvPr/>
        </p:nvSpPr>
        <p:spPr>
          <a:xfrm>
            <a:off x="6257207" y="3850061"/>
            <a:ext cx="427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值得注意的是谁的方差更小，均值就越靠近谁</a:t>
            </a:r>
          </a:p>
        </p:txBody>
      </p:sp>
    </p:spTree>
    <p:extLst>
      <p:ext uri="{BB962C8B-B14F-4D97-AF65-F5344CB8AC3E}">
        <p14:creationId xmlns:p14="http://schemas.microsoft.com/office/powerpoint/2010/main" val="32574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C84228-10CC-2695-E181-CA768EA3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950" y="2766218"/>
            <a:ext cx="10515600" cy="1325563"/>
          </a:xfrm>
        </p:spPr>
        <p:txBody>
          <a:bodyPr/>
          <a:lstStyle/>
          <a:p>
            <a:r>
              <a:rPr lang="zh-CN" altLang="en-US"/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1965545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C3109C-99E0-158C-E184-79335199197A}"/>
              </a:ext>
            </a:extLst>
          </p:cNvPr>
          <p:cNvSpPr txBox="1"/>
          <p:nvPr/>
        </p:nvSpPr>
        <p:spPr>
          <a:xfrm>
            <a:off x="3107182" y="2758403"/>
            <a:ext cx="6294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effectLst/>
                <a:latin typeface="Consolas" panose="020B0609020204030204" pitchFamily="49" charset="0"/>
              </a:rPr>
              <a:t>你的第一个卡尔曼滤波器</a:t>
            </a:r>
            <a:endParaRPr lang="en-US" altLang="zh-CN" sz="4000" b="1"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sz="4000" b="1">
                <a:effectLst/>
                <a:latin typeface="Consolas" panose="020B0609020204030204" pitchFamily="49" charset="0"/>
              </a:rPr>
              <a:t>First Kalman Filter</a:t>
            </a:r>
            <a:endParaRPr lang="en-US" altLang="zh-CN" sz="4000" b="0">
              <a:effectLst/>
              <a:latin typeface="Consolas" panose="020B0609020204030204" pitchFamily="49" charset="0"/>
            </a:endParaRPr>
          </a:p>
          <a:p>
            <a:pPr algn="ctr"/>
            <a:endParaRPr lang="zh-CN" altLang="en-US" sz="4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B32912-4F53-936D-14FA-855E3DEF646A}"/>
                  </a:ext>
                </a:extLst>
              </p14:cNvPr>
              <p14:cNvContentPartPr/>
              <p14:nvPr/>
            </p14:nvContentPartPr>
            <p14:xfrm>
              <a:off x="1313423" y="4873362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B32912-4F53-936D-14FA-855E3DEF64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5783" y="48557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90A7E9-D85D-ED81-8C22-200C8B75CACD}"/>
                  </a:ext>
                </a:extLst>
              </p14:cNvPr>
              <p14:cNvContentPartPr/>
              <p14:nvPr/>
            </p14:nvContentPartPr>
            <p14:xfrm>
              <a:off x="1357703" y="4482762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90A7E9-D85D-ED81-8C22-200C8B75CA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0063" y="44651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83BCC9-71CC-403D-610C-CE5A28DD2BF1}"/>
                  </a:ext>
                </a:extLst>
              </p14:cNvPr>
              <p14:cNvContentPartPr/>
              <p14:nvPr/>
            </p14:nvContentPartPr>
            <p14:xfrm>
              <a:off x="780623" y="459832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83BCC9-71CC-403D-610C-CE5A28DD2B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83" y="4580322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849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51D993-1FAC-504E-8418-0862D377BAEA}"/>
              </a:ext>
            </a:extLst>
          </p:cNvPr>
          <p:cNvSpPr txBox="1"/>
          <p:nvPr/>
        </p:nvSpPr>
        <p:spPr>
          <a:xfrm>
            <a:off x="438149" y="695325"/>
            <a:ext cx="507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不一样的表述，同一个东西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A1E54-1CC4-53B3-91B1-A1D6E11CAB37}"/>
              </a:ext>
            </a:extLst>
          </p:cNvPr>
          <p:cNvSpPr txBox="1"/>
          <p:nvPr/>
        </p:nvSpPr>
        <p:spPr>
          <a:xfrm>
            <a:off x="1447798" y="1824038"/>
            <a:ext cx="646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观测</a:t>
            </a:r>
            <a:r>
              <a:rPr lang="en-US" altLang="zh-CN"/>
              <a:t>/measurement/likelihood/p(z|x)/ </a:t>
            </a:r>
            <a:r>
              <a:rPr lang="zh-CN" altLang="en-US"/>
              <a:t>传感器告诉你信息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181D5-B209-9071-F486-A7C70D2276DD}"/>
              </a:ext>
            </a:extLst>
          </p:cNvPr>
          <p:cNvSpPr txBox="1"/>
          <p:nvPr/>
        </p:nvSpPr>
        <p:spPr>
          <a:xfrm>
            <a:off x="1447798" y="2534186"/>
            <a:ext cx="560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预测</a:t>
            </a:r>
            <a:r>
              <a:rPr lang="en-US" altLang="zh-CN"/>
              <a:t>/predicted_pos/predictions/p(x)/prior/</a:t>
            </a:r>
            <a:r>
              <a:rPr lang="zh-CN" altLang="en-US"/>
              <a:t>先验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A3AD3-6FE7-EBE4-C854-BDB363FA090F}"/>
              </a:ext>
            </a:extLst>
          </p:cNvPr>
          <p:cNvSpPr txBox="1"/>
          <p:nvPr/>
        </p:nvSpPr>
        <p:spPr>
          <a:xfrm>
            <a:off x="1447798" y="3244334"/>
            <a:ext cx="560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更新</a:t>
            </a:r>
            <a:r>
              <a:rPr lang="en-US" altLang="zh-CN"/>
              <a:t>/</a:t>
            </a:r>
            <a:r>
              <a:rPr lang="zh-CN" altLang="en-US"/>
              <a:t>更新后的</a:t>
            </a:r>
            <a:r>
              <a:rPr lang="en-US" altLang="zh-CN"/>
              <a:t>pos/</a:t>
            </a:r>
            <a:r>
              <a:rPr lang="zh-CN" altLang="en-US"/>
              <a:t>矫正后的位置</a:t>
            </a:r>
            <a:r>
              <a:rPr lang="en-US" altLang="zh-CN"/>
              <a:t>/p(x|z)/</a:t>
            </a:r>
            <a:r>
              <a:rPr lang="zh-CN" altLang="en-US"/>
              <a:t>后验分布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B2CC5-B7A0-F7B3-DB92-B59CBF96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35" y="4460711"/>
            <a:ext cx="4476190" cy="838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DF13C-1E9B-9DFE-0152-0B9CDCE5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451" y="926157"/>
            <a:ext cx="4354400" cy="25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4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71EE7B-635F-2484-A0FD-DA5410383596}"/>
              </a:ext>
            </a:extLst>
          </p:cNvPr>
          <p:cNvSpPr txBox="1"/>
          <p:nvPr/>
        </p:nvSpPr>
        <p:spPr>
          <a:xfrm>
            <a:off x="292961" y="124287"/>
            <a:ext cx="34267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情景：</a:t>
            </a:r>
            <a:br>
              <a:rPr lang="en-US" altLang="zh-CN"/>
            </a:br>
            <a:r>
              <a:rPr lang="zh-CN" altLang="en-US"/>
              <a:t>人估算的运动方差</a:t>
            </a:r>
            <a:r>
              <a:rPr lang="en-US" altLang="zh-CN"/>
              <a:t>: 1.0</a:t>
            </a:r>
          </a:p>
          <a:p>
            <a:r>
              <a:rPr lang="en-US" altLang="zh-CN"/>
              <a:t>GPS</a:t>
            </a:r>
            <a:r>
              <a:rPr lang="zh-CN" altLang="en-US"/>
              <a:t>的传感器方差</a:t>
            </a:r>
            <a:r>
              <a:rPr lang="en-US" altLang="zh-CN"/>
              <a:t>:  2.0</a:t>
            </a:r>
          </a:p>
          <a:p>
            <a:endParaRPr lang="en-US" altLang="zh-CN"/>
          </a:p>
          <a:p>
            <a:r>
              <a:rPr lang="zh-CN" altLang="en-US"/>
              <a:t>人的初始位置</a:t>
            </a:r>
            <a:r>
              <a:rPr lang="en-US" altLang="zh-CN"/>
              <a:t>:  N(0, 20</a:t>
            </a:r>
            <a:r>
              <a:rPr lang="en-US" altLang="zh-CN" baseline="30000"/>
              <a:t>2</a:t>
            </a:r>
            <a:r>
              <a:rPr lang="en-US" altLang="zh-CN"/>
              <a:t>)</a:t>
            </a:r>
          </a:p>
          <a:p>
            <a:r>
              <a:rPr lang="zh-CN" altLang="en-US"/>
              <a:t>人的速度</a:t>
            </a:r>
            <a:r>
              <a:rPr lang="en-US" altLang="zh-CN"/>
              <a:t>v</a:t>
            </a:r>
            <a:r>
              <a:rPr lang="zh-CN" altLang="en-US"/>
              <a:t>： </a:t>
            </a:r>
            <a:r>
              <a:rPr lang="en-US" altLang="zh-CN"/>
              <a:t>1m/s</a:t>
            </a:r>
          </a:p>
          <a:p>
            <a:endParaRPr lang="en-US" altLang="zh-CN"/>
          </a:p>
          <a:p>
            <a:r>
              <a:rPr lang="zh-CN" altLang="en-US"/>
              <a:t>运动模型（过程模型）</a:t>
            </a:r>
            <a:r>
              <a:rPr lang="en-US" altLang="zh-CN"/>
              <a:t>: N(v, 1.0)</a:t>
            </a:r>
          </a:p>
          <a:p>
            <a:endParaRPr lang="en-US" altLang="zh-C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3208D7-2802-0AB6-8B11-8DC6E4370679}"/>
              </a:ext>
            </a:extLst>
          </p:cNvPr>
          <p:cNvCxnSpPr>
            <a:cxnSpLocks/>
          </p:cNvCxnSpPr>
          <p:nvPr/>
        </p:nvCxnSpPr>
        <p:spPr>
          <a:xfrm>
            <a:off x="1037981" y="5697982"/>
            <a:ext cx="9556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423F60-3B44-FC17-0547-AE038CD6BB0A}"/>
              </a:ext>
            </a:extLst>
          </p:cNvPr>
          <p:cNvSpPr txBox="1"/>
          <p:nvPr/>
        </p:nvSpPr>
        <p:spPr>
          <a:xfrm>
            <a:off x="10137129" y="57618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20m</a:t>
            </a:r>
            <a:endParaRPr lang="zh-CN" alt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24F91D-B64E-E87C-7021-45B369CD5603}"/>
              </a:ext>
            </a:extLst>
          </p:cNvPr>
          <p:cNvCxnSpPr>
            <a:cxnSpLocks/>
          </p:cNvCxnSpPr>
          <p:nvPr/>
        </p:nvCxnSpPr>
        <p:spPr>
          <a:xfrm>
            <a:off x="1192876" y="5467163"/>
            <a:ext cx="0" cy="2308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ACDCAC-C981-D25E-3C26-B7C8548C9F3A}"/>
              </a:ext>
            </a:extLst>
          </p:cNvPr>
          <p:cNvSpPr txBox="1"/>
          <p:nvPr/>
        </p:nvSpPr>
        <p:spPr>
          <a:xfrm>
            <a:off x="938297" y="5761891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0m</a:t>
            </a:r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1AAAE55-30F2-72A7-A92A-AABA5194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64" y="3003531"/>
            <a:ext cx="824883" cy="11928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74F765-2075-41F6-CE35-38100524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60" y="3035485"/>
            <a:ext cx="1202826" cy="11928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6E73C6-4F48-B69F-FAA8-959E2B5F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22" y="4228345"/>
            <a:ext cx="729568" cy="12003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E2E4D7F-BE5D-BA3C-D267-D6CC41FD560B}"/>
              </a:ext>
            </a:extLst>
          </p:cNvPr>
          <p:cNvSpPr txBox="1"/>
          <p:nvPr/>
        </p:nvSpPr>
        <p:spPr>
          <a:xfrm>
            <a:off x="1544989" y="3189626"/>
            <a:ext cx="128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N(0, 20</a:t>
            </a:r>
            <a:r>
              <a:rPr lang="en-US" altLang="zh-CN" baseline="30000"/>
              <a:t>2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EB4DE9-DD46-BE99-72CD-4DD8882B578D}"/>
              </a:ext>
            </a:extLst>
          </p:cNvPr>
          <p:cNvSpPr txBox="1"/>
          <p:nvPr/>
        </p:nvSpPr>
        <p:spPr>
          <a:xfrm>
            <a:off x="3438660" y="3163566"/>
            <a:ext cx="128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N(v, 1)</a:t>
            </a:r>
            <a:endParaRPr lang="zh-CN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F2E1AE-15E0-F938-ECCE-A1EE3FDD27AC}"/>
              </a:ext>
            </a:extLst>
          </p:cNvPr>
          <p:cNvGrpSpPr/>
          <p:nvPr/>
        </p:nvGrpSpPr>
        <p:grpSpPr>
          <a:xfrm>
            <a:off x="1496644" y="5761891"/>
            <a:ext cx="2077031" cy="833115"/>
            <a:chOff x="4637448" y="5761197"/>
            <a:chExt cx="2077031" cy="83311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7D0FE5-5741-5C06-A1AE-49269BE84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7448" y="5761197"/>
              <a:ext cx="840075" cy="83311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F54D1F-3E57-39AD-8E7F-BF04BAA0BEE9}"/>
                </a:ext>
              </a:extLst>
            </p:cNvPr>
            <p:cNvSpPr txBox="1"/>
            <p:nvPr/>
          </p:nvSpPr>
          <p:spPr>
            <a:xfrm>
              <a:off x="5427506" y="5868144"/>
              <a:ext cx="1286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N(mean, 2</a:t>
              </a:r>
              <a:r>
                <a:rPr lang="en-US" altLang="zh-CN" baseline="30000"/>
                <a:t>2</a:t>
              </a:r>
              <a:r>
                <a:rPr lang="en-US" altLang="zh-CN"/>
                <a:t>)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47709 0.0025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4" y="11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0.41459 -0.0069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30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1728C-9EE1-CC57-DFDE-44706631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" y="329000"/>
            <a:ext cx="12038095" cy="62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B8B0E-880B-7DE7-21E8-7CBCBED18BA5}"/>
              </a:ext>
            </a:extLst>
          </p:cNvPr>
          <p:cNvSpPr txBox="1"/>
          <p:nvPr/>
        </p:nvSpPr>
        <p:spPr>
          <a:xfrm>
            <a:off x="3409024" y="3506680"/>
            <a:ext cx="488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将火箭一直放在视频流的中间</a:t>
            </a:r>
          </a:p>
        </p:txBody>
      </p:sp>
    </p:spTree>
    <p:extLst>
      <p:ext uri="{BB962C8B-B14F-4D97-AF65-F5344CB8AC3E}">
        <p14:creationId xmlns:p14="http://schemas.microsoft.com/office/powerpoint/2010/main" val="88959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8266B-DB90-71C2-D3AA-3643D4D0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7" y="961008"/>
            <a:ext cx="10687601" cy="4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C84228-10CC-2695-E181-CA768EA3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950" y="2766218"/>
            <a:ext cx="10515600" cy="1325563"/>
          </a:xfrm>
        </p:spPr>
        <p:txBody>
          <a:bodyPr/>
          <a:lstStyle/>
          <a:p>
            <a:r>
              <a:rPr lang="zh-CN" altLang="en-US"/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2796910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6540E-E852-BEDB-CA2E-016572928CC0}"/>
              </a:ext>
            </a:extLst>
          </p:cNvPr>
          <p:cNvSpPr txBox="1"/>
          <p:nvPr/>
        </p:nvSpPr>
        <p:spPr>
          <a:xfrm>
            <a:off x="4800599" y="2600325"/>
            <a:ext cx="431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Kalman Gain</a:t>
            </a:r>
          </a:p>
          <a:p>
            <a:r>
              <a:rPr lang="zh-CN" altLang="en-US" sz="3200"/>
              <a:t>卡尔曼增益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FC6FE-984D-B2E8-4089-989DE7DD613C}"/>
              </a:ext>
            </a:extLst>
          </p:cNvPr>
          <p:cNvSpPr txBox="1"/>
          <p:nvPr/>
        </p:nvSpPr>
        <p:spPr>
          <a:xfrm>
            <a:off x="5057774" y="4010025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一些直觉的理解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1C5DBA-B0FD-537F-F6EC-3DD97C02744B}"/>
                  </a:ext>
                </a:extLst>
              </p14:cNvPr>
              <p14:cNvContentPartPr/>
              <p14:nvPr/>
            </p14:nvContentPartPr>
            <p14:xfrm>
              <a:off x="2964743" y="337324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1C5DBA-B0FD-537F-F6EC-3DD97C0274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6743" y="3355242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4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577966-D66C-1430-695D-20F57D8A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90" y="101663"/>
            <a:ext cx="7663581" cy="3539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C137-5904-8C66-3491-1A6C0EC6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190" y="3811372"/>
            <a:ext cx="9047619" cy="2838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83A7D1-F7BD-ED79-4B65-5A27598BAB87}"/>
              </a:ext>
            </a:extLst>
          </p:cNvPr>
          <p:cNvSpPr/>
          <p:nvPr/>
        </p:nvSpPr>
        <p:spPr>
          <a:xfrm>
            <a:off x="4667250" y="871537"/>
            <a:ext cx="514350" cy="776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6BCEF7-C2AE-CC13-49A2-0B06E8D1876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924425" y="1647825"/>
            <a:ext cx="790575" cy="2486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D0EFA5-D9EB-6DF7-E657-C8289A21F65D}"/>
              </a:ext>
            </a:extLst>
          </p:cNvPr>
          <p:cNvSpPr txBox="1"/>
          <p:nvPr/>
        </p:nvSpPr>
        <p:spPr>
          <a:xfrm>
            <a:off x="8839200" y="3752790"/>
            <a:ext cx="1933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0B0F0"/>
                </a:solidFill>
              </a:rPr>
              <a:t>mean, var</a:t>
            </a:r>
            <a:endParaRPr lang="zh-CN" altLang="en-US" sz="2000" b="1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49761-A3E3-CF38-56C1-C783068D7B71}"/>
              </a:ext>
            </a:extLst>
          </p:cNvPr>
          <p:cNvSpPr txBox="1"/>
          <p:nvPr/>
        </p:nvSpPr>
        <p:spPr>
          <a:xfrm>
            <a:off x="8610600" y="5876865"/>
            <a:ext cx="1933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mean, var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3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39C137-5904-8C66-3491-1A6C0EC6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48" y="464490"/>
            <a:ext cx="9047619" cy="2838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D0EFA5-D9EB-6DF7-E657-C8289A21F65D}"/>
              </a:ext>
            </a:extLst>
          </p:cNvPr>
          <p:cNvSpPr txBox="1"/>
          <p:nvPr/>
        </p:nvSpPr>
        <p:spPr>
          <a:xfrm>
            <a:off x="8617258" y="405908"/>
            <a:ext cx="1933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0B0F0"/>
                </a:solidFill>
              </a:rPr>
              <a:t>mean, var</a:t>
            </a:r>
            <a:endParaRPr lang="zh-CN" altLang="en-US" sz="2000" b="1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49761-A3E3-CF38-56C1-C783068D7B71}"/>
              </a:ext>
            </a:extLst>
          </p:cNvPr>
          <p:cNvSpPr txBox="1"/>
          <p:nvPr/>
        </p:nvSpPr>
        <p:spPr>
          <a:xfrm>
            <a:off x="8388658" y="2529983"/>
            <a:ext cx="1933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mean, var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966FC1-A1EE-4B32-7B6E-ABEA0EA30754}"/>
              </a:ext>
            </a:extLst>
          </p:cNvPr>
          <p:cNvSpPr txBox="1"/>
          <p:nvPr/>
        </p:nvSpPr>
        <p:spPr>
          <a:xfrm>
            <a:off x="3524432" y="3933397"/>
            <a:ext cx="7182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new estimate</a:t>
            </a:r>
            <a:r>
              <a:rPr lang="zh-CN" altLang="en-US" sz="2800" b="1"/>
              <a:t>的高斯的</a:t>
            </a:r>
            <a:r>
              <a:rPr lang="en-US" altLang="zh-CN" sz="2800" b="1"/>
              <a:t>mean </a:t>
            </a:r>
            <a:r>
              <a:rPr lang="zh-CN" altLang="en-US" sz="2800" b="1"/>
              <a:t>和</a:t>
            </a:r>
            <a:r>
              <a:rPr lang="en-US" altLang="zh-CN" sz="2800" b="1"/>
              <a:t>var</a:t>
            </a:r>
            <a:endParaRPr lang="zh-CN" altLang="en-US" sz="2800" b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DA52F-78AD-0B16-B535-2F3873B7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6" y="4963102"/>
            <a:ext cx="1809524" cy="923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EFB3D-EA61-6E30-D864-B44A0F0F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694" y="5191490"/>
            <a:ext cx="3382653" cy="4670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715685-0561-4FF7-2A6B-F5AC4E6C6C3F}"/>
              </a:ext>
            </a:extLst>
          </p:cNvPr>
          <p:cNvSpPr txBox="1"/>
          <p:nvPr/>
        </p:nvSpPr>
        <p:spPr>
          <a:xfrm>
            <a:off x="299004" y="5882251"/>
            <a:ext cx="3382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方差越大就越</a:t>
            </a:r>
            <a:r>
              <a:rPr lang="zh-CN" altLang="en-US">
                <a:solidFill>
                  <a:srgbClr val="FF0000"/>
                </a:solidFill>
              </a:rPr>
              <a:t>不靠谱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K</a:t>
            </a:r>
            <a:r>
              <a:rPr lang="zh-CN" altLang="en-US"/>
              <a:t>可以理解为</a:t>
            </a:r>
            <a:r>
              <a:rPr lang="zh-CN" altLang="en-US">
                <a:solidFill>
                  <a:srgbClr val="FF0000"/>
                </a:solidFill>
              </a:rPr>
              <a:t>先验</a:t>
            </a:r>
            <a:r>
              <a:rPr lang="zh-CN" altLang="en-US"/>
              <a:t>相对的</a:t>
            </a:r>
            <a:r>
              <a:rPr lang="zh-CN" altLang="en-US">
                <a:solidFill>
                  <a:srgbClr val="FF0000"/>
                </a:solidFill>
              </a:rPr>
              <a:t>不靠谱</a:t>
            </a:r>
            <a:r>
              <a:rPr lang="zh-CN" altLang="en-US"/>
              <a:t>程度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8CA6C-E100-556E-6694-D9677A43C3CD}"/>
              </a:ext>
            </a:extLst>
          </p:cNvPr>
          <p:cNvSpPr txBox="1"/>
          <p:nvPr/>
        </p:nvSpPr>
        <p:spPr>
          <a:xfrm>
            <a:off x="3869812" y="5812709"/>
            <a:ext cx="338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先验越</a:t>
            </a:r>
            <a:r>
              <a:rPr lang="zh-CN" altLang="en-US">
                <a:solidFill>
                  <a:srgbClr val="FF0000"/>
                </a:solidFill>
              </a:rPr>
              <a:t>不靠谱</a:t>
            </a:r>
            <a:r>
              <a:rPr lang="zh-CN" altLang="en-US"/>
              <a:t>，后验就越往上走，越远离先验，反之亦然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EA32C27-7EE0-465B-035D-0CF5A739C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267" y="5087430"/>
            <a:ext cx="2734323" cy="114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6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C84228-10CC-2695-E181-CA768EA3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950" y="2766218"/>
            <a:ext cx="10515600" cy="1325563"/>
          </a:xfrm>
        </p:spPr>
        <p:txBody>
          <a:bodyPr/>
          <a:lstStyle/>
          <a:p>
            <a:r>
              <a:rPr lang="zh-CN" altLang="en-US"/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45054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6540E-E852-BEDB-CA2E-016572928CC0}"/>
              </a:ext>
            </a:extLst>
          </p:cNvPr>
          <p:cNvSpPr txBox="1"/>
          <p:nvPr/>
        </p:nvSpPr>
        <p:spPr>
          <a:xfrm>
            <a:off x="4695824" y="2790825"/>
            <a:ext cx="431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Kalman Gain</a:t>
            </a:r>
          </a:p>
          <a:p>
            <a:r>
              <a:rPr lang="zh-CN" altLang="en-US" sz="3200"/>
              <a:t>卡尔曼增益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FC6FE-984D-B2E8-4089-989DE7DD613C}"/>
              </a:ext>
            </a:extLst>
          </p:cNvPr>
          <p:cNvSpPr txBox="1"/>
          <p:nvPr/>
        </p:nvSpPr>
        <p:spPr>
          <a:xfrm>
            <a:off x="4952999" y="4200525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一些数学的理解</a:t>
            </a:r>
          </a:p>
        </p:txBody>
      </p:sp>
    </p:spTree>
    <p:extLst>
      <p:ext uri="{BB962C8B-B14F-4D97-AF65-F5344CB8AC3E}">
        <p14:creationId xmlns:p14="http://schemas.microsoft.com/office/powerpoint/2010/main" val="13732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4CF359-9451-E3F4-7F63-32594BD9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67" y="690675"/>
            <a:ext cx="2542857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C7464-64DC-B9D4-1598-B5C38AB2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03" y="852600"/>
            <a:ext cx="4657143" cy="103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BBF6B1-EFD6-3666-65D0-E7D98017AD15}"/>
              </a:ext>
            </a:extLst>
          </p:cNvPr>
          <p:cNvSpPr txBox="1"/>
          <p:nvPr/>
        </p:nvSpPr>
        <p:spPr>
          <a:xfrm>
            <a:off x="4610767" y="321343"/>
            <a:ext cx="342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z</a:t>
            </a:r>
            <a:r>
              <a:rPr lang="zh-CN" altLang="en-US"/>
              <a:t>下表代表的是观测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21428-0CEA-77A4-EC83-046EB068E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582" y="2800349"/>
            <a:ext cx="2466667" cy="447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B6ED11-2747-F3CE-DFED-B08C33AA870E}"/>
              </a:ext>
            </a:extLst>
          </p:cNvPr>
          <p:cNvSpPr/>
          <p:nvPr/>
        </p:nvSpPr>
        <p:spPr>
          <a:xfrm>
            <a:off x="5553074" y="976295"/>
            <a:ext cx="138112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873C8A-0B42-4689-47EF-378CCAE54792}"/>
              </a:ext>
            </a:extLst>
          </p:cNvPr>
          <p:cNvSpPr/>
          <p:nvPr/>
        </p:nvSpPr>
        <p:spPr>
          <a:xfrm>
            <a:off x="7581744" y="976295"/>
            <a:ext cx="138112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79533-A256-1B88-63B9-9C37D8E0E6FE}"/>
              </a:ext>
            </a:extLst>
          </p:cNvPr>
          <p:cNvCxnSpPr>
            <a:cxnSpLocks/>
          </p:cNvCxnSpPr>
          <p:nvPr/>
        </p:nvCxnSpPr>
        <p:spPr>
          <a:xfrm>
            <a:off x="6862470" y="1890695"/>
            <a:ext cx="2862555" cy="909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A04CC4-BE6F-C99B-3C26-35DEA288AB09}"/>
              </a:ext>
            </a:extLst>
          </p:cNvPr>
          <p:cNvCxnSpPr>
            <a:cxnSpLocks/>
          </p:cNvCxnSpPr>
          <p:nvPr/>
        </p:nvCxnSpPr>
        <p:spPr>
          <a:xfrm>
            <a:off x="8496086" y="1890695"/>
            <a:ext cx="1333714" cy="909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8DF8D1-FD91-8540-C134-0B3F0A0A1B42}"/>
              </a:ext>
            </a:extLst>
          </p:cNvPr>
          <p:cNvSpPr txBox="1"/>
          <p:nvPr/>
        </p:nvSpPr>
        <p:spPr>
          <a:xfrm>
            <a:off x="9458324" y="2800349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sum to 1</a:t>
            </a:r>
            <a:endParaRPr lang="zh-CN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6F1E81-2399-CAFB-CCB2-B70E747D3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582" y="3429000"/>
            <a:ext cx="1000000" cy="352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5B058-E8F8-381B-10A8-B514E448D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582" y="3962413"/>
            <a:ext cx="2866667" cy="8190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40A4903-E8BE-5381-8B49-A58B75884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0582" y="5119633"/>
            <a:ext cx="1809524" cy="9238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DD599CB-AF81-E74B-72E3-16D4398D9564}"/>
              </a:ext>
            </a:extLst>
          </p:cNvPr>
          <p:cNvSpPr/>
          <p:nvPr/>
        </p:nvSpPr>
        <p:spPr>
          <a:xfrm>
            <a:off x="6643132" y="2847968"/>
            <a:ext cx="481568" cy="352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07D9E2-2180-8070-E14F-C5EF590FE9DA}"/>
              </a:ext>
            </a:extLst>
          </p:cNvPr>
          <p:cNvSpPr/>
          <p:nvPr/>
        </p:nvSpPr>
        <p:spPr>
          <a:xfrm>
            <a:off x="7267575" y="4381411"/>
            <a:ext cx="323694" cy="352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E6440A-F46F-17D8-CDA1-1EB2CC8BC0D3}"/>
              </a:ext>
            </a:extLst>
          </p:cNvPr>
          <p:cNvSpPr txBox="1"/>
          <p:nvPr/>
        </p:nvSpPr>
        <p:spPr>
          <a:xfrm>
            <a:off x="921524" y="3304193"/>
            <a:ext cx="431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Kalman Gain</a:t>
            </a:r>
          </a:p>
          <a:p>
            <a:r>
              <a:rPr lang="zh-CN" altLang="en-US" sz="3200"/>
              <a:t>卡尔曼增益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33DC5F3-CD2D-0073-8832-D2ACD7162B6E}"/>
              </a:ext>
            </a:extLst>
          </p:cNvPr>
          <p:cNvSpPr/>
          <p:nvPr/>
        </p:nvSpPr>
        <p:spPr>
          <a:xfrm rot="987451">
            <a:off x="3087715" y="4992990"/>
            <a:ext cx="292272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1" grpId="0" animBg="1"/>
      <p:bldP spid="16" grpId="0"/>
      <p:bldP spid="26" grpId="0" animBg="1"/>
      <p:bldP spid="27" grpId="0" animBg="1"/>
      <p:bldP spid="28" grpId="0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4CF359-9451-E3F4-7F63-32594BD9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69" y="309909"/>
            <a:ext cx="2542857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C7464-64DC-B9D4-1598-B5C38AB2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037" y="690862"/>
            <a:ext cx="4657143" cy="103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BBF6B1-EFD6-3666-65D0-E7D98017AD15}"/>
              </a:ext>
            </a:extLst>
          </p:cNvPr>
          <p:cNvSpPr txBox="1"/>
          <p:nvPr/>
        </p:nvSpPr>
        <p:spPr>
          <a:xfrm>
            <a:off x="6762401" y="159605"/>
            <a:ext cx="342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z</a:t>
            </a:r>
            <a:r>
              <a:rPr lang="zh-CN" altLang="en-US"/>
              <a:t>下表代表的是观测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21428-0CEA-77A4-EC83-046EB068E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216" y="2638611"/>
            <a:ext cx="2466667" cy="447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B6ED11-2747-F3CE-DFED-B08C33AA870E}"/>
              </a:ext>
            </a:extLst>
          </p:cNvPr>
          <p:cNvSpPr/>
          <p:nvPr/>
        </p:nvSpPr>
        <p:spPr>
          <a:xfrm>
            <a:off x="7704708" y="814557"/>
            <a:ext cx="138112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873C8A-0B42-4689-47EF-378CCAE54792}"/>
              </a:ext>
            </a:extLst>
          </p:cNvPr>
          <p:cNvSpPr/>
          <p:nvPr/>
        </p:nvSpPr>
        <p:spPr>
          <a:xfrm>
            <a:off x="9733378" y="814557"/>
            <a:ext cx="138112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79533-A256-1B88-63B9-9C37D8E0E6FE}"/>
              </a:ext>
            </a:extLst>
          </p:cNvPr>
          <p:cNvCxnSpPr>
            <a:cxnSpLocks/>
          </p:cNvCxnSpPr>
          <p:nvPr/>
        </p:nvCxnSpPr>
        <p:spPr>
          <a:xfrm>
            <a:off x="9014104" y="1728957"/>
            <a:ext cx="2862555" cy="909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A04CC4-BE6F-C99B-3C26-35DEA288AB09}"/>
              </a:ext>
            </a:extLst>
          </p:cNvPr>
          <p:cNvCxnSpPr>
            <a:cxnSpLocks/>
          </p:cNvCxnSpPr>
          <p:nvPr/>
        </p:nvCxnSpPr>
        <p:spPr>
          <a:xfrm>
            <a:off x="10647720" y="1728957"/>
            <a:ext cx="1333714" cy="909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8DF8D1-FD91-8540-C134-0B3F0A0A1B42}"/>
              </a:ext>
            </a:extLst>
          </p:cNvPr>
          <p:cNvSpPr txBox="1"/>
          <p:nvPr/>
        </p:nvSpPr>
        <p:spPr>
          <a:xfrm>
            <a:off x="11142486" y="2665645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sum to 1</a:t>
            </a:r>
            <a:endParaRPr lang="zh-CN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6F1E81-2399-CAFB-CCB2-B70E747D3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216" y="3267262"/>
            <a:ext cx="1000000" cy="352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E5B058-E8F8-381B-10A8-B514E448D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216" y="3800675"/>
            <a:ext cx="2866667" cy="8190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40A4903-E8BE-5381-8B49-A58B75884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216" y="4957895"/>
            <a:ext cx="1809524" cy="9238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DD599CB-AF81-E74B-72E3-16D4398D9564}"/>
              </a:ext>
            </a:extLst>
          </p:cNvPr>
          <p:cNvSpPr/>
          <p:nvPr/>
        </p:nvSpPr>
        <p:spPr>
          <a:xfrm>
            <a:off x="8794766" y="2686230"/>
            <a:ext cx="481568" cy="352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07D9E2-2180-8070-E14F-C5EF590FE9DA}"/>
              </a:ext>
            </a:extLst>
          </p:cNvPr>
          <p:cNvSpPr/>
          <p:nvPr/>
        </p:nvSpPr>
        <p:spPr>
          <a:xfrm>
            <a:off x="9419209" y="4219673"/>
            <a:ext cx="323694" cy="352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E6440A-F46F-17D8-CDA1-1EB2CC8BC0D3}"/>
              </a:ext>
            </a:extLst>
          </p:cNvPr>
          <p:cNvSpPr txBox="1"/>
          <p:nvPr/>
        </p:nvSpPr>
        <p:spPr>
          <a:xfrm>
            <a:off x="1725059" y="2638611"/>
            <a:ext cx="431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Kalman Gain</a:t>
            </a:r>
          </a:p>
          <a:p>
            <a:r>
              <a:rPr lang="zh-CN" altLang="en-US" sz="3200"/>
              <a:t>卡尔曼增益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3E715-5B93-A669-FAE0-FDD110B5D2B3}"/>
              </a:ext>
            </a:extLst>
          </p:cNvPr>
          <p:cNvSpPr txBox="1"/>
          <p:nvPr/>
        </p:nvSpPr>
        <p:spPr>
          <a:xfrm>
            <a:off x="695916" y="3800675"/>
            <a:ext cx="4847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增益</a:t>
            </a:r>
            <a:r>
              <a:rPr lang="en-US" altLang="zh-CN"/>
              <a:t>/gain </a:t>
            </a:r>
            <a:r>
              <a:rPr lang="zh-CN" altLang="en-US"/>
              <a:t>的其实就是用方差去量化衡量一个新的数据源的分布到底有多可靠，可以让它贡献多少。</a:t>
            </a:r>
            <a:endParaRPr lang="en-US" altLang="zh-CN"/>
          </a:p>
          <a:p>
            <a:endParaRPr lang="en-US" altLang="zh-CN"/>
          </a:p>
          <a:p>
            <a:r>
              <a:rPr lang="zh-CN" altLang="en-US" b="1"/>
              <a:t>大白话：</a:t>
            </a:r>
            <a:r>
              <a:rPr lang="zh-CN" altLang="en-US"/>
              <a:t>我以前认为男女比例是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7</a:t>
            </a:r>
            <a:r>
              <a:rPr lang="zh-CN" altLang="en-US"/>
              <a:t>（这是认为的均值</a:t>
            </a:r>
            <a:r>
              <a:rPr lang="en-US" altLang="zh-CN"/>
              <a:t>/</a:t>
            </a:r>
            <a:r>
              <a:rPr lang="zh-CN" altLang="en-US"/>
              <a:t>期望），现在我进行了观测，分一些权重给观测，而不是完全相信我以前的认知（先验），那到底相信先验多点还是观测多点呢？看谁的方差比较小就相信谁多点</a:t>
            </a:r>
          </a:p>
        </p:txBody>
      </p:sp>
    </p:spTree>
    <p:extLst>
      <p:ext uri="{BB962C8B-B14F-4D97-AF65-F5344CB8AC3E}">
        <p14:creationId xmlns:p14="http://schemas.microsoft.com/office/powerpoint/2010/main" val="421948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1" grpId="0" animBg="1"/>
      <p:bldP spid="26" grpId="0" animBg="1"/>
      <p:bldP spid="27" grpId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80136E-4166-45BF-2B43-5612A1BF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26" y="123962"/>
            <a:ext cx="2419048" cy="2190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CEB1E-4E17-95A8-A78C-BAC094F33DBF}"/>
              </a:ext>
            </a:extLst>
          </p:cNvPr>
          <p:cNvSpPr txBox="1"/>
          <p:nvPr/>
        </p:nvSpPr>
        <p:spPr>
          <a:xfrm>
            <a:off x="3190874" y="219075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卡尔曼增益是卡尔曼滤波的核心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EDF88-568E-8AC3-CD95-D6F4C7ABE363}"/>
              </a:ext>
            </a:extLst>
          </p:cNvPr>
          <p:cNvSpPr txBox="1"/>
          <p:nvPr/>
        </p:nvSpPr>
        <p:spPr>
          <a:xfrm>
            <a:off x="3190874" y="849868"/>
            <a:ext cx="73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它是一个比例系数，用方差的方式来选择到底</a:t>
            </a:r>
            <a:r>
              <a:rPr lang="en-US" altLang="zh-CN"/>
              <a:t>mean_prior</a:t>
            </a:r>
            <a:r>
              <a:rPr lang="zh-CN" altLang="en-US"/>
              <a:t>多一点 还是 </a:t>
            </a:r>
            <a:r>
              <a:rPr lang="en-US" altLang="zh-CN"/>
              <a:t>mean_measurement </a:t>
            </a:r>
            <a:r>
              <a:rPr lang="zh-CN" altLang="en-US"/>
              <a:t>多一点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AC82C-BE59-9745-23CB-9B4A292C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18" y="2590828"/>
            <a:ext cx="1085714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5ABF9-699B-23A0-70EB-3653F366E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818" y="3282391"/>
            <a:ext cx="3142857" cy="1638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C93BF6-0D38-2234-B1C5-F651F69FE0F4}"/>
              </a:ext>
            </a:extLst>
          </p:cNvPr>
          <p:cNvSpPr txBox="1"/>
          <p:nvPr/>
        </p:nvSpPr>
        <p:spPr>
          <a:xfrm>
            <a:off x="4714745" y="2590828"/>
            <a:ext cx="604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假设我们用室内</a:t>
            </a:r>
            <a:r>
              <a:rPr lang="en-US" altLang="zh-CN"/>
              <a:t>wifi</a:t>
            </a:r>
            <a:r>
              <a:rPr lang="zh-CN" altLang="en-US"/>
              <a:t>来定位了，不用</a:t>
            </a:r>
            <a:r>
              <a:rPr lang="en-US" altLang="zh-CN"/>
              <a:t>GPS</a:t>
            </a:r>
            <a:r>
              <a:rPr lang="zh-CN" altLang="en-US"/>
              <a:t>了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42130C-1A26-49A1-F94D-7FF37163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818" y="5067095"/>
            <a:ext cx="2000000" cy="1676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E1019B-7D58-2F20-964D-2451AE5ED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87" y="5309935"/>
            <a:ext cx="1809524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28932-F541-98E9-6463-4F1647056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097236" cy="1837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C7031-23CF-1601-0B98-38A432A67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" y="1988598"/>
            <a:ext cx="3888236" cy="4470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BA504-F40F-E493-D741-0E8BA26B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165" y="0"/>
            <a:ext cx="3496439" cy="2519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B9713B-99DA-A0B0-B9A9-A1AF852F3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24" y="2394717"/>
            <a:ext cx="2909787" cy="18292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559AFD-1D81-AC2F-2314-2D67E4C79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05" y="2394717"/>
            <a:ext cx="2991284" cy="1904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DEE88C-C0F1-419B-E8DC-7E10E6AC1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296" y="2663300"/>
            <a:ext cx="3890295" cy="2756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93321B-DDA8-0D98-A89C-1088D6C0DA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420" y="248575"/>
            <a:ext cx="1885714" cy="2895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A87221-8E6B-66FF-2C80-8C0ADCA1B5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471" y="2663300"/>
            <a:ext cx="4360762" cy="3221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3EA1C1-2A6E-3247-F83A-64EFCA9190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4466" y="3325119"/>
            <a:ext cx="3531976" cy="22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54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57164FC-1E01-9222-F528-63A06E6F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907" y="2510327"/>
            <a:ext cx="2000000" cy="1676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E22C80-D451-F867-A275-9200A3D2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770" y="2938898"/>
            <a:ext cx="2866667" cy="8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9D4D9-CD3E-05CA-A3FD-F00AC9055D57}"/>
              </a:ext>
            </a:extLst>
          </p:cNvPr>
          <p:cNvSpPr txBox="1"/>
          <p:nvPr/>
        </p:nvSpPr>
        <p:spPr>
          <a:xfrm>
            <a:off x="3240348" y="1633491"/>
            <a:ext cx="4714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新的高斯的</a:t>
            </a:r>
            <a:r>
              <a:rPr lang="en-US" altLang="zh-CN" sz="2800" b="1"/>
              <a:t>mean </a:t>
            </a:r>
            <a:r>
              <a:rPr lang="zh-CN" altLang="en-US" sz="2800" b="1"/>
              <a:t>和</a:t>
            </a:r>
            <a:r>
              <a:rPr lang="en-US" altLang="zh-CN" sz="2800" b="1"/>
              <a:t>var</a:t>
            </a: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324484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3DC7F31-7BB0-A1D3-F91F-D811396A24A6}"/>
              </a:ext>
            </a:extLst>
          </p:cNvPr>
          <p:cNvSpPr/>
          <p:nvPr/>
        </p:nvSpPr>
        <p:spPr>
          <a:xfrm>
            <a:off x="840881" y="980890"/>
            <a:ext cx="914400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B0D0C4-92AF-59D6-FEAF-B05BEFD3DA8F}"/>
              </a:ext>
            </a:extLst>
          </p:cNvPr>
          <p:cNvSpPr/>
          <p:nvPr/>
        </p:nvSpPr>
        <p:spPr>
          <a:xfrm>
            <a:off x="2098087" y="1995904"/>
            <a:ext cx="1559505" cy="15325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C18266-0138-138E-BEE5-9D81E48AAAA0}"/>
              </a:ext>
            </a:extLst>
          </p:cNvPr>
          <p:cNvSpPr/>
          <p:nvPr/>
        </p:nvSpPr>
        <p:spPr>
          <a:xfrm>
            <a:off x="2810256" y="1863860"/>
            <a:ext cx="1019454" cy="10451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159D02B-6BC3-3A0C-D00C-B4CD0697AF2E}"/>
              </a:ext>
            </a:extLst>
          </p:cNvPr>
          <p:cNvSpPr/>
          <p:nvPr/>
        </p:nvSpPr>
        <p:spPr>
          <a:xfrm>
            <a:off x="2877839" y="2145109"/>
            <a:ext cx="624160" cy="6725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B51CC-4812-6611-8106-C8623B1D27E4}"/>
              </a:ext>
            </a:extLst>
          </p:cNvPr>
          <p:cNvSpPr txBox="1"/>
          <p:nvPr/>
        </p:nvSpPr>
        <p:spPr>
          <a:xfrm>
            <a:off x="3724172" y="1672738"/>
            <a:ext cx="286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</a:rPr>
              <a:t>measurement/likelihood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96C5B-ACA2-B8AD-2C7C-EA7DA6F1F408}"/>
              </a:ext>
            </a:extLst>
          </p:cNvPr>
          <p:cNvSpPr txBox="1"/>
          <p:nvPr/>
        </p:nvSpPr>
        <p:spPr>
          <a:xfrm>
            <a:off x="2023359" y="3494905"/>
            <a:ext cx="208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</a:rPr>
              <a:t>prediction/prior</a:t>
            </a:r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58E786-4D8F-69B7-0948-1A6CD7391C72}"/>
              </a:ext>
            </a:extLst>
          </p:cNvPr>
          <p:cNvSpPr/>
          <p:nvPr/>
        </p:nvSpPr>
        <p:spPr>
          <a:xfrm>
            <a:off x="5716289" y="3005689"/>
            <a:ext cx="1113136" cy="12138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16B7475-FDE9-6A95-068B-AC3CDB2132C3}"/>
              </a:ext>
            </a:extLst>
          </p:cNvPr>
          <p:cNvSpPr/>
          <p:nvPr/>
        </p:nvSpPr>
        <p:spPr>
          <a:xfrm>
            <a:off x="5391531" y="3174455"/>
            <a:ext cx="1019454" cy="10451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A61721-6422-D2AF-827D-06635A2D36B4}"/>
              </a:ext>
            </a:extLst>
          </p:cNvPr>
          <p:cNvSpPr/>
          <p:nvPr/>
        </p:nvSpPr>
        <p:spPr>
          <a:xfrm>
            <a:off x="5783920" y="3343305"/>
            <a:ext cx="624160" cy="67253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26B14D-00FB-68B8-3E67-E0DFC91B2002}"/>
              </a:ext>
            </a:extLst>
          </p:cNvPr>
          <p:cNvSpPr txBox="1"/>
          <p:nvPr/>
        </p:nvSpPr>
        <p:spPr>
          <a:xfrm>
            <a:off x="3657592" y="2627996"/>
            <a:ext cx="166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posterior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FFE98-CEA0-E967-83FA-C713C81E8544}"/>
              </a:ext>
            </a:extLst>
          </p:cNvPr>
          <p:cNvSpPr txBox="1"/>
          <p:nvPr/>
        </p:nvSpPr>
        <p:spPr>
          <a:xfrm>
            <a:off x="6171474" y="2617286"/>
            <a:ext cx="208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prediction/prior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281B4-D10F-D656-CDD8-8EEB816088B2}"/>
              </a:ext>
            </a:extLst>
          </p:cNvPr>
          <p:cNvSpPr txBox="1"/>
          <p:nvPr/>
        </p:nvSpPr>
        <p:spPr>
          <a:xfrm>
            <a:off x="4608092" y="4239681"/>
            <a:ext cx="286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50"/>
                </a:solidFill>
              </a:rPr>
              <a:t>measurement/likelihood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A6534-3196-40F9-EC96-ACCCD746C776}"/>
              </a:ext>
            </a:extLst>
          </p:cNvPr>
          <p:cNvSpPr txBox="1"/>
          <p:nvPr/>
        </p:nvSpPr>
        <p:spPr>
          <a:xfrm>
            <a:off x="6380592" y="3377168"/>
            <a:ext cx="166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</a:rPr>
              <a:t>posterior</a:t>
            </a:r>
            <a:endParaRPr lang="zh-CN" altLang="en-US" b="1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A7503A-91D9-38DE-2D90-A7CEE304A9EA}"/>
              </a:ext>
            </a:extLst>
          </p:cNvPr>
          <p:cNvSpPr txBox="1"/>
          <p:nvPr/>
        </p:nvSpPr>
        <p:spPr>
          <a:xfrm>
            <a:off x="903219" y="639742"/>
            <a:ext cx="208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</a:rPr>
              <a:t>posterior</a:t>
            </a:r>
            <a:endParaRPr lang="zh-CN" altLang="en-US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5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29" grpId="0" animBg="1"/>
      <p:bldP spid="34" grpId="0" animBg="1"/>
      <p:bldP spid="25" grpId="0"/>
      <p:bldP spid="35" grpId="0"/>
      <p:bldP spid="11" grpId="0" animBg="1"/>
      <p:bldP spid="12" grpId="0" animBg="1"/>
      <p:bldP spid="13" grpId="0" animBg="1"/>
      <p:bldP spid="2" grpId="0"/>
      <p:bldP spid="14" grpId="0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0DE2D-883A-A6A0-9649-3E26B17A8AE1}"/>
              </a:ext>
            </a:extLst>
          </p:cNvPr>
          <p:cNvSpPr txBox="1"/>
          <p:nvPr/>
        </p:nvSpPr>
        <p:spPr>
          <a:xfrm>
            <a:off x="3888419" y="2782669"/>
            <a:ext cx="666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多元高斯的卡尔曼滤波</a:t>
            </a:r>
          </a:p>
        </p:txBody>
      </p:sp>
    </p:spTree>
    <p:extLst>
      <p:ext uri="{BB962C8B-B14F-4D97-AF65-F5344CB8AC3E}">
        <p14:creationId xmlns:p14="http://schemas.microsoft.com/office/powerpoint/2010/main" val="1581753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00A2A-7849-FFD6-7876-D0B4C658B947}"/>
              </a:ext>
            </a:extLst>
          </p:cNvPr>
          <p:cNvSpPr txBox="1"/>
          <p:nvPr/>
        </p:nvSpPr>
        <p:spPr>
          <a:xfrm>
            <a:off x="7004480" y="1018690"/>
            <a:ext cx="44388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多维度</a:t>
            </a:r>
            <a:endParaRPr lang="en-US" altLang="zh-CN" sz="2800" b="1"/>
          </a:p>
          <a:p>
            <a:r>
              <a:rPr lang="en-US" altLang="zh-CN" sz="2800" b="1"/>
              <a:t>multidimensional data</a:t>
            </a:r>
          </a:p>
          <a:p>
            <a:endParaRPr lang="en-US" altLang="zh-CN"/>
          </a:p>
          <a:p>
            <a:r>
              <a:rPr lang="en-US" altLang="zh-CN"/>
              <a:t>position</a:t>
            </a:r>
          </a:p>
          <a:p>
            <a:r>
              <a:rPr lang="en-US" altLang="zh-CN"/>
              <a:t>velocity</a:t>
            </a:r>
          </a:p>
          <a:p>
            <a:r>
              <a:rPr lang="en-US" altLang="zh-CN"/>
              <a:t>acceleration</a:t>
            </a:r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1E116-EF7E-FF13-2053-6BEEE58C71DB}"/>
              </a:ext>
            </a:extLst>
          </p:cNvPr>
          <p:cNvSpPr txBox="1"/>
          <p:nvPr/>
        </p:nvSpPr>
        <p:spPr>
          <a:xfrm>
            <a:off x="1865788" y="1015372"/>
            <a:ext cx="443883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单维度</a:t>
            </a:r>
            <a:endParaRPr lang="en-US" altLang="zh-CN" sz="2800" b="1"/>
          </a:p>
          <a:p>
            <a:r>
              <a:rPr lang="en-US" altLang="zh-CN" sz="2800" b="1"/>
              <a:t>one dimensional data</a:t>
            </a:r>
          </a:p>
          <a:p>
            <a:endParaRPr lang="en-US" altLang="zh-CN"/>
          </a:p>
          <a:p>
            <a:r>
              <a:rPr lang="en-US" altLang="zh-CN"/>
              <a:t>position</a:t>
            </a:r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679813-1B49-32F9-82F5-39AD95BF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33" y="4433849"/>
            <a:ext cx="2352381" cy="866667"/>
          </a:xfrm>
          <a:prstGeom prst="rect">
            <a:avLst/>
          </a:prstGeom>
        </p:spPr>
      </p:pic>
      <p:pic>
        <p:nvPicPr>
          <p:cNvPr id="1026" name="Picture 2" descr="3d Coordinate System - Definition, Graphing Techniques, and Examples">
            <a:extLst>
              <a:ext uri="{FF2B5EF4-FFF2-40B4-BE49-F238E27FC236}">
                <a16:creationId xmlns:a16="http://schemas.microsoft.com/office/drawing/2014/main" id="{6E7BCF39-C65C-E7A7-8A8B-EBE685D00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9" y="3762283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D053C4-19BA-639B-4254-D791462B8E64}"/>
              </a:ext>
            </a:extLst>
          </p:cNvPr>
          <p:cNvSpPr txBox="1"/>
          <p:nvPr/>
        </p:nvSpPr>
        <p:spPr>
          <a:xfrm>
            <a:off x="2734322" y="5558744"/>
            <a:ext cx="246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9</a:t>
            </a:r>
            <a:r>
              <a:rPr lang="zh-CN" altLang="en-US"/>
              <a:t>个维度的数据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76BD30-3F3C-35F4-C131-5366FF8E8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088" y="4321756"/>
            <a:ext cx="2142857" cy="97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C3379E-7B2E-26C2-88F3-790F2F4BC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520" y="4513200"/>
            <a:ext cx="1938879" cy="13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6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00A2A-7849-FFD6-7876-D0B4C658B947}"/>
              </a:ext>
            </a:extLst>
          </p:cNvPr>
          <p:cNvSpPr txBox="1"/>
          <p:nvPr/>
        </p:nvSpPr>
        <p:spPr>
          <a:xfrm>
            <a:off x="744241" y="275230"/>
            <a:ext cx="44388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多维度</a:t>
            </a:r>
            <a:endParaRPr lang="en-US" altLang="zh-CN" sz="2800" b="1"/>
          </a:p>
          <a:p>
            <a:r>
              <a:rPr lang="en-US" altLang="zh-CN" sz="2800" b="1"/>
              <a:t>multidimensional data</a:t>
            </a:r>
          </a:p>
          <a:p>
            <a:endParaRPr lang="en-US" altLang="zh-CN"/>
          </a:p>
          <a:p>
            <a:r>
              <a:rPr lang="en-US" altLang="zh-CN"/>
              <a:t>position</a:t>
            </a:r>
          </a:p>
          <a:p>
            <a:r>
              <a:rPr lang="en-US" altLang="zh-CN"/>
              <a:t>velocity</a:t>
            </a:r>
          </a:p>
          <a:p>
            <a:r>
              <a:rPr lang="en-US" altLang="zh-CN"/>
              <a:t>acceleration</a:t>
            </a:r>
            <a:endParaRPr lang="zh-CN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76BD30-3F3C-35F4-C131-5366FF8E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60" y="2147548"/>
            <a:ext cx="2142857" cy="97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C3379E-7B2E-26C2-88F3-790F2F4B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92" y="2338992"/>
            <a:ext cx="1938879" cy="1303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46CA36-43B5-24C4-8DA3-A2EA3BD2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03" y="2552810"/>
            <a:ext cx="1333333" cy="87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2BA34-AC47-7A8C-B68E-438029607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519" y="2633262"/>
            <a:ext cx="1438095" cy="723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C6AC31-1066-358B-217F-C5DD0DC810B1}"/>
              </a:ext>
            </a:extLst>
          </p:cNvPr>
          <p:cNvSpPr txBox="1"/>
          <p:nvPr/>
        </p:nvSpPr>
        <p:spPr>
          <a:xfrm>
            <a:off x="8018013" y="3642818"/>
            <a:ext cx="367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如何描述这些变量之间的关系呢？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4A81F-33E3-F6BF-A7E1-E4F58505CDA0}"/>
              </a:ext>
            </a:extLst>
          </p:cNvPr>
          <p:cNvSpPr txBox="1"/>
          <p:nvPr/>
        </p:nvSpPr>
        <p:spPr>
          <a:xfrm>
            <a:off x="3372132" y="4012150"/>
            <a:ext cx="3891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回忆一下方差</a:t>
            </a:r>
            <a:endParaRPr lang="en-US" altLang="zh-CN"/>
          </a:p>
          <a:p>
            <a:r>
              <a:rPr lang="zh-CN" altLang="en-US"/>
              <a:t>以学生身高体重为例：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身高的方差描述的是在这个学生群体中，个体与个体间的身高变化大小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那身高跟我们的体重有没有关系呢？</a:t>
            </a:r>
          </a:p>
        </p:txBody>
      </p:sp>
    </p:spTree>
    <p:extLst>
      <p:ext uri="{BB962C8B-B14F-4D97-AF65-F5344CB8AC3E}">
        <p14:creationId xmlns:p14="http://schemas.microsoft.com/office/powerpoint/2010/main" val="7287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72854-B61D-8D5C-4079-D0650F1E356B}"/>
              </a:ext>
            </a:extLst>
          </p:cNvPr>
          <p:cNvSpPr txBox="1"/>
          <p:nvPr/>
        </p:nvSpPr>
        <p:spPr>
          <a:xfrm>
            <a:off x="4218372" y="2757226"/>
            <a:ext cx="3755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covariance matrix </a:t>
            </a:r>
            <a:r>
              <a:rPr lang="zh-CN" altLang="en-US" sz="3200" b="1"/>
              <a:t>协方差矩阵</a:t>
            </a:r>
            <a:endParaRPr lang="en-US" altLang="zh-CN" sz="3200" b="1"/>
          </a:p>
          <a:p>
            <a:pPr algn="ctr"/>
            <a:r>
              <a:rPr lang="zh-CN" altLang="en-US" sz="3200" b="1">
                <a:solidFill>
                  <a:srgbClr val="FF0000"/>
                </a:solidFill>
              </a:rPr>
              <a:t>（直观理解）</a:t>
            </a:r>
          </a:p>
        </p:txBody>
      </p:sp>
    </p:spTree>
    <p:extLst>
      <p:ext uri="{BB962C8B-B14F-4D97-AF65-F5344CB8AC3E}">
        <p14:creationId xmlns:p14="http://schemas.microsoft.com/office/powerpoint/2010/main" val="426667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FC869-01E1-EA59-2E8D-485F5481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61" y="2711931"/>
            <a:ext cx="8363817" cy="4004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83213-8E8E-A069-6405-AD2B08749F03}"/>
              </a:ext>
            </a:extLst>
          </p:cNvPr>
          <p:cNvSpPr txBox="1"/>
          <p:nvPr/>
        </p:nvSpPr>
        <p:spPr>
          <a:xfrm>
            <a:off x="541536" y="363984"/>
            <a:ext cx="4039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variance</a:t>
            </a:r>
            <a:r>
              <a:rPr lang="zh-CN" altLang="en-US"/>
              <a:t>：描述的是群体里面个体的某个特征是怎么变化的（个体间的相关程度</a:t>
            </a:r>
            <a:r>
              <a:rPr lang="en-US" altLang="zh-CN"/>
              <a:t>/</a:t>
            </a:r>
            <a:r>
              <a:rPr lang="zh-CN" altLang="en-US"/>
              <a:t>不确定程度</a:t>
            </a:r>
            <a:r>
              <a:rPr lang="en-US" altLang="zh-CN"/>
              <a:t>/</a:t>
            </a:r>
            <a:r>
              <a:rPr lang="zh-CN" altLang="en-US"/>
              <a:t>波动程度）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covariance</a:t>
            </a:r>
            <a:r>
              <a:rPr lang="zh-CN" altLang="en-US"/>
              <a:t>：描述的是群体里个体的两个特征的关系（正相关</a:t>
            </a:r>
            <a:r>
              <a:rPr lang="en-US" altLang="zh-CN"/>
              <a:t>/</a:t>
            </a:r>
            <a:r>
              <a:rPr lang="zh-CN" altLang="en-US"/>
              <a:t>不相关</a:t>
            </a:r>
            <a:r>
              <a:rPr lang="en-US" altLang="zh-CN"/>
              <a:t>/</a:t>
            </a:r>
            <a:r>
              <a:rPr lang="zh-CN" altLang="en-US"/>
              <a:t>负相关）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815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DA7A1-F36A-73E0-5109-ADBECC5C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70" y="711679"/>
            <a:ext cx="8076190" cy="4209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8FE4A-3510-5882-EA1C-991E8E690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378" y="5124671"/>
            <a:ext cx="7045573" cy="1192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7EE72-8ED0-1A35-D0F1-BADE3C07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804109" y="2261070"/>
            <a:ext cx="3905250" cy="11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DA7A1-F36A-73E0-5109-ADBECC5C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04" y="128254"/>
            <a:ext cx="5396063" cy="2812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8FE4A-3510-5882-EA1C-991E8E690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1" y="3133946"/>
            <a:ext cx="5396063" cy="913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7EE72-8ED0-1A35-D0F1-BADE3C07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639424" y="1081640"/>
            <a:ext cx="2745336" cy="838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2E173-8970-EC98-3560-F984B810A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64" y="4700639"/>
            <a:ext cx="2028571" cy="8285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696989-72E8-1E4F-DF45-AD4CCB13ABBF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943725" y="4047534"/>
            <a:ext cx="1838325" cy="653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53E6C4-4FFB-79AC-3E33-7F7D53CFDE92}"/>
              </a:ext>
            </a:extLst>
          </p:cNvPr>
          <p:cNvCxnSpPr>
            <a:cxnSpLocks/>
          </p:cNvCxnSpPr>
          <p:nvPr/>
        </p:nvCxnSpPr>
        <p:spPr>
          <a:xfrm flipH="1" flipV="1">
            <a:off x="1152527" y="3000005"/>
            <a:ext cx="8215437" cy="2353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A345C5-15AD-DC6E-671D-77D1588772FE}"/>
              </a:ext>
            </a:extLst>
          </p:cNvPr>
          <p:cNvCxnSpPr>
            <a:cxnSpLocks/>
          </p:cNvCxnSpPr>
          <p:nvPr/>
        </p:nvCxnSpPr>
        <p:spPr>
          <a:xfrm flipH="1" flipV="1">
            <a:off x="5838825" y="2076450"/>
            <a:ext cx="3529139" cy="2724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E3400-537B-2F38-417F-5386163CB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004" y="5178277"/>
            <a:ext cx="2028571" cy="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9D220-A0FA-785E-1408-A474D10324DD}"/>
              </a:ext>
            </a:extLst>
          </p:cNvPr>
          <p:cNvSpPr txBox="1"/>
          <p:nvPr/>
        </p:nvSpPr>
        <p:spPr>
          <a:xfrm>
            <a:off x="2719388" y="47864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HH</a:t>
            </a:r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D5749-04A3-EF0B-103E-BBCE1294AD91}"/>
              </a:ext>
            </a:extLst>
          </p:cNvPr>
          <p:cNvSpPr txBox="1"/>
          <p:nvPr/>
        </p:nvSpPr>
        <p:spPr>
          <a:xfrm>
            <a:off x="3669582" y="60156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WW</a:t>
            </a:r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5EC26-B50F-302D-6201-640B246EC6F3}"/>
              </a:ext>
            </a:extLst>
          </p:cNvPr>
          <p:cNvSpPr txBox="1"/>
          <p:nvPr/>
        </p:nvSpPr>
        <p:spPr>
          <a:xfrm>
            <a:off x="3502756" y="479015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HW</a:t>
            </a:r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9969A-D351-0873-AD43-E315923569F5}"/>
              </a:ext>
            </a:extLst>
          </p:cNvPr>
          <p:cNvSpPr txBox="1"/>
          <p:nvPr/>
        </p:nvSpPr>
        <p:spPr>
          <a:xfrm>
            <a:off x="2703553" y="60256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HW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79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72854-B61D-8D5C-4079-D0650F1E356B}"/>
              </a:ext>
            </a:extLst>
          </p:cNvPr>
          <p:cNvSpPr txBox="1"/>
          <p:nvPr/>
        </p:nvSpPr>
        <p:spPr>
          <a:xfrm>
            <a:off x="4218372" y="2757226"/>
            <a:ext cx="375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/>
              <a:t>开始卡尔曼滤波</a:t>
            </a:r>
          </a:p>
        </p:txBody>
      </p:sp>
    </p:spTree>
    <p:extLst>
      <p:ext uri="{BB962C8B-B14F-4D97-AF65-F5344CB8AC3E}">
        <p14:creationId xmlns:p14="http://schemas.microsoft.com/office/powerpoint/2010/main" val="315131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B12A56-5449-199B-83EC-439E81A3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5" y="4205065"/>
            <a:ext cx="2565361" cy="234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B6B46-157E-9466-3E44-86ABB1D2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85" y="1123950"/>
            <a:ext cx="2010714" cy="1837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C281E3-37D6-4356-1227-66A3A69DB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241" y="1830643"/>
            <a:ext cx="4094483" cy="2870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6EB5A2-E5B9-7CE7-44E3-22B2A915700E}"/>
              </a:ext>
            </a:extLst>
          </p:cNvPr>
          <p:cNvSpPr txBox="1"/>
          <p:nvPr/>
        </p:nvSpPr>
        <p:spPr>
          <a:xfrm>
            <a:off x="80185" y="3681066"/>
            <a:ext cx="215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100m/s</a:t>
            </a:r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7FFAE-1FED-C6F2-1CD5-ABC0556FAF7F}"/>
              </a:ext>
            </a:extLst>
          </p:cNvPr>
          <p:cNvSpPr txBox="1"/>
          <p:nvPr/>
        </p:nvSpPr>
        <p:spPr>
          <a:xfrm>
            <a:off x="7762536" y="519174"/>
            <a:ext cx="215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200m/s</a:t>
            </a:r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FA33E0-F065-EE15-C1F4-69E24EB2DD54}"/>
              </a:ext>
            </a:extLst>
          </p:cNvPr>
          <p:cNvSpPr txBox="1"/>
          <p:nvPr/>
        </p:nvSpPr>
        <p:spPr>
          <a:xfrm>
            <a:off x="5181600" y="47102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200m</a:t>
            </a:r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37FD-F3D8-CFD4-B680-8065E460A9BD}"/>
              </a:ext>
            </a:extLst>
          </p:cNvPr>
          <p:cNvSpPr txBox="1"/>
          <p:nvPr/>
        </p:nvSpPr>
        <p:spPr>
          <a:xfrm>
            <a:off x="8128219" y="326606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1s</a:t>
            </a:r>
            <a:endParaRPr lang="zh-CN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E30D9-5237-64AB-3309-01DDF72DF516}"/>
              </a:ext>
            </a:extLst>
          </p:cNvPr>
          <p:cNvSpPr txBox="1"/>
          <p:nvPr/>
        </p:nvSpPr>
        <p:spPr>
          <a:xfrm>
            <a:off x="576262" y="2592160"/>
            <a:ext cx="252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观测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A897A-1146-F97A-910F-78B56ECD1F20}"/>
              </a:ext>
            </a:extLst>
          </p:cNvPr>
          <p:cNvSpPr txBox="1"/>
          <p:nvPr/>
        </p:nvSpPr>
        <p:spPr>
          <a:xfrm>
            <a:off x="4966108" y="1094365"/>
            <a:ext cx="252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预测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2E818-7FCE-C980-285D-E0F42E2CE055}"/>
              </a:ext>
            </a:extLst>
          </p:cNvPr>
          <p:cNvSpPr txBox="1"/>
          <p:nvPr/>
        </p:nvSpPr>
        <p:spPr>
          <a:xfrm>
            <a:off x="9042619" y="214601"/>
            <a:ext cx="252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观测</a:t>
            </a:r>
          </a:p>
        </p:txBody>
      </p:sp>
    </p:spTree>
    <p:extLst>
      <p:ext uri="{BB962C8B-B14F-4D97-AF65-F5344CB8AC3E}">
        <p14:creationId xmlns:p14="http://schemas.microsoft.com/office/powerpoint/2010/main" val="5051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13281 -0.19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-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72854-B61D-8D5C-4079-D0650F1E356B}"/>
              </a:ext>
            </a:extLst>
          </p:cNvPr>
          <p:cNvSpPr txBox="1"/>
          <p:nvPr/>
        </p:nvSpPr>
        <p:spPr>
          <a:xfrm>
            <a:off x="1237047" y="2844225"/>
            <a:ext cx="3755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/>
              <a:t>开始高斯多元卡尔曼滤波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6BFFE-C6AC-3759-2B59-8C5652A1CD44}"/>
              </a:ext>
            </a:extLst>
          </p:cNvPr>
          <p:cNvSpPr txBox="1"/>
          <p:nvPr/>
        </p:nvSpPr>
        <p:spPr>
          <a:xfrm>
            <a:off x="6856797" y="882075"/>
            <a:ext cx="375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1.</a:t>
            </a:r>
            <a:r>
              <a:rPr lang="zh-CN" altLang="en-US" sz="3200" b="1"/>
              <a:t>多元怎么表示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23B39-9811-4577-A4F0-6587EE52319E}"/>
              </a:ext>
            </a:extLst>
          </p:cNvPr>
          <p:cNvSpPr txBox="1"/>
          <p:nvPr/>
        </p:nvSpPr>
        <p:spPr>
          <a:xfrm>
            <a:off x="6856797" y="2301836"/>
            <a:ext cx="3755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2.</a:t>
            </a:r>
            <a:r>
              <a:rPr lang="zh-CN" altLang="en-US" sz="3200" b="1"/>
              <a:t>用矩阵（一定要理解这种表示）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8A667-A520-E95E-8E98-3CD79C4F30E3}"/>
              </a:ext>
            </a:extLst>
          </p:cNvPr>
          <p:cNvSpPr txBox="1"/>
          <p:nvPr/>
        </p:nvSpPr>
        <p:spPr>
          <a:xfrm>
            <a:off x="7028247" y="4117718"/>
            <a:ext cx="3755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3.</a:t>
            </a:r>
            <a:r>
              <a:rPr lang="zh-CN" altLang="en-US" sz="3200" b="1"/>
              <a:t>类比地直观地去理解多元卡尔曼的公式</a:t>
            </a:r>
          </a:p>
        </p:txBody>
      </p:sp>
    </p:spTree>
    <p:extLst>
      <p:ext uri="{BB962C8B-B14F-4D97-AF65-F5344CB8AC3E}">
        <p14:creationId xmlns:p14="http://schemas.microsoft.com/office/powerpoint/2010/main" val="231250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3C920B-D3EA-5F56-BF50-D4F88374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65" y="1245986"/>
            <a:ext cx="6504762" cy="1561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A8EC8C-27BF-E98A-F13D-CCEE1ADD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714" y="2807891"/>
            <a:ext cx="7628571" cy="265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C3349-F682-E570-6AF7-9860B19E7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185" y="6048015"/>
            <a:ext cx="6607727" cy="1734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1A323D-443E-C2DB-E3EB-960EDBC91AFC}"/>
              </a:ext>
            </a:extLst>
          </p:cNvPr>
          <p:cNvSpPr txBox="1"/>
          <p:nvPr/>
        </p:nvSpPr>
        <p:spPr>
          <a:xfrm>
            <a:off x="2621237" y="5786405"/>
            <a:ext cx="7408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看着过瘾就行，主要体会形式上的一致</a:t>
            </a:r>
          </a:p>
        </p:txBody>
      </p:sp>
    </p:spTree>
    <p:extLst>
      <p:ext uri="{BB962C8B-B14F-4D97-AF65-F5344CB8AC3E}">
        <p14:creationId xmlns:p14="http://schemas.microsoft.com/office/powerpoint/2010/main" val="19344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>
            <a:extLst>
              <a:ext uri="{FF2B5EF4-FFF2-40B4-BE49-F238E27FC236}">
                <a16:creationId xmlns:a16="http://schemas.microsoft.com/office/drawing/2014/main" id="{98853E66-0E5A-FC01-8581-BAB053B4ED64}"/>
              </a:ext>
            </a:extLst>
          </p:cNvPr>
          <p:cNvSpPr txBox="1">
            <a:spLocks/>
          </p:cNvSpPr>
          <p:nvPr/>
        </p:nvSpPr>
        <p:spPr>
          <a:xfrm>
            <a:off x="1364202" y="190919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/>
              <a:t>Predict Step</a:t>
            </a:r>
            <a:endParaRPr lang="zh-CN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2F7B2-FFAF-2662-F9FC-A077550AD789}"/>
              </a:ext>
            </a:extLst>
          </p:cNvPr>
          <p:cNvSpPr txBox="1"/>
          <p:nvPr/>
        </p:nvSpPr>
        <p:spPr>
          <a:xfrm>
            <a:off x="1364202" y="4588799"/>
            <a:ext cx="4654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state variable</a:t>
            </a:r>
          </a:p>
          <a:p>
            <a:r>
              <a:rPr lang="en-US" altLang="zh-CN"/>
              <a:t>state mean</a:t>
            </a:r>
          </a:p>
          <a:p>
            <a:r>
              <a:rPr lang="en-US" altLang="zh-CN"/>
              <a:t>state covariance</a:t>
            </a:r>
          </a:p>
          <a:p>
            <a:r>
              <a:rPr lang="en-US" altLang="zh-CN"/>
              <a:t>process model</a:t>
            </a:r>
          </a:p>
          <a:p>
            <a:r>
              <a:rPr lang="en-US" altLang="zh-CN"/>
              <a:t>process noise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45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0EEDA8-8407-9D51-C414-BFF0A847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89" y="3655803"/>
            <a:ext cx="447619" cy="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5F541-BD49-41BF-0888-DDC08DF7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373" y="3655803"/>
            <a:ext cx="419048" cy="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8A9F01-0D8E-38CE-5F4A-B5811164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014" y="1039370"/>
            <a:ext cx="824883" cy="1192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91E24-5283-4D2C-A42D-621967D74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672" y="2264184"/>
            <a:ext cx="729568" cy="1200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C691DA-1BE7-9F9B-EABD-CD5761888105}"/>
              </a:ext>
            </a:extLst>
          </p:cNvPr>
          <p:cNvSpPr txBox="1"/>
          <p:nvPr/>
        </p:nvSpPr>
        <p:spPr>
          <a:xfrm>
            <a:off x="2564386" y="4673122"/>
            <a:ext cx="465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observed  variable</a:t>
            </a:r>
          </a:p>
          <a:p>
            <a:r>
              <a:rPr lang="en-US" altLang="zh-CN"/>
              <a:t>or hidden variable</a:t>
            </a:r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7A4CAC-2EB5-8AC4-B37C-B928E1AD8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921" y="2436655"/>
            <a:ext cx="1419048" cy="8380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525738-13EE-EB2B-6F7D-5995C93E7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921" y="3655803"/>
            <a:ext cx="1142857" cy="780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62BFA9-CC2F-A426-89C7-232A7496C4E7}"/>
              </a:ext>
            </a:extLst>
          </p:cNvPr>
          <p:cNvSpPr txBox="1"/>
          <p:nvPr/>
        </p:nvSpPr>
        <p:spPr>
          <a:xfrm>
            <a:off x="330046" y="123183"/>
            <a:ext cx="38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state variable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681775-D2C6-2BD0-FE00-B5C0EB7D9FAD}"/>
              </a:ext>
            </a:extLst>
          </p:cNvPr>
          <p:cNvSpPr/>
          <p:nvPr/>
        </p:nvSpPr>
        <p:spPr>
          <a:xfrm>
            <a:off x="3952875" y="2729752"/>
            <a:ext cx="1419048" cy="251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2D35-C36E-28FD-21FE-EF3024890EA0}"/>
              </a:ext>
            </a:extLst>
          </p:cNvPr>
          <p:cNvSpPr txBox="1"/>
          <p:nvPr/>
        </p:nvSpPr>
        <p:spPr>
          <a:xfrm>
            <a:off x="4434539" y="242420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</a:t>
            </a:r>
            <a:endParaRPr lang="zh-CN" alt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C70D8F-C3BB-FA93-6AC1-91EED9208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921" y="4848668"/>
            <a:ext cx="3095238" cy="2952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47EF1D-72B0-7D3A-5E69-36A097FB9B2D}"/>
              </a:ext>
            </a:extLst>
          </p:cNvPr>
          <p:cNvSpPr txBox="1"/>
          <p:nvPr/>
        </p:nvSpPr>
        <p:spPr>
          <a:xfrm>
            <a:off x="9864647" y="123183"/>
            <a:ext cx="4654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state variable</a:t>
            </a:r>
          </a:p>
          <a:p>
            <a:r>
              <a:rPr lang="en-US" altLang="zh-CN" b="1">
                <a:solidFill>
                  <a:srgbClr val="FF0000"/>
                </a:solidFill>
              </a:rPr>
              <a:t>state mean</a:t>
            </a:r>
          </a:p>
          <a:p>
            <a:r>
              <a:rPr lang="en-US" altLang="zh-CN"/>
              <a:t>state covariance</a:t>
            </a:r>
          </a:p>
          <a:p>
            <a:r>
              <a:rPr lang="en-US" altLang="zh-CN"/>
              <a:t>process model</a:t>
            </a:r>
          </a:p>
          <a:p>
            <a:r>
              <a:rPr lang="en-US" altLang="zh-CN"/>
              <a:t>process noise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DA025B-B3ED-0866-C2D5-92CA4830B201}"/>
              </a:ext>
            </a:extLst>
          </p:cNvPr>
          <p:cNvSpPr txBox="1"/>
          <p:nvPr/>
        </p:nvSpPr>
        <p:spPr>
          <a:xfrm>
            <a:off x="2487245" y="36994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0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21" grpId="0"/>
      <p:bldP spid="24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E49FFD-130C-A931-6F56-FFE7683939CF}"/>
              </a:ext>
            </a:extLst>
          </p:cNvPr>
          <p:cNvSpPr txBox="1"/>
          <p:nvPr/>
        </p:nvSpPr>
        <p:spPr>
          <a:xfrm>
            <a:off x="254478" y="202539"/>
            <a:ext cx="38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state covariance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6BD26-26B2-C0DB-6731-2C06310B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99" y="1418265"/>
            <a:ext cx="207619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529FB-F7BB-E4B5-E192-E0039A8C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99" y="2762333"/>
            <a:ext cx="2819048" cy="66666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702EA9-062A-2858-B7FF-E4F0A39A3DB4}"/>
              </a:ext>
            </a:extLst>
          </p:cNvPr>
          <p:cNvCxnSpPr>
            <a:cxnSpLocks/>
          </p:cNvCxnSpPr>
          <p:nvPr/>
        </p:nvCxnSpPr>
        <p:spPr>
          <a:xfrm flipH="1" flipV="1">
            <a:off x="2724150" y="1646751"/>
            <a:ext cx="1828800" cy="685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84AA47-7194-1D8B-5C89-6EFE935721A8}"/>
              </a:ext>
            </a:extLst>
          </p:cNvPr>
          <p:cNvSpPr txBox="1"/>
          <p:nvPr/>
        </p:nvSpPr>
        <p:spPr>
          <a:xfrm>
            <a:off x="4552950" y="2332551"/>
            <a:ext cx="429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由于我们暂时还不知道位移和速度是怎么个相关法，我们初始化的时候先给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3D1CB-30E4-EA45-9B61-BDC6919BD5DC}"/>
              </a:ext>
            </a:extLst>
          </p:cNvPr>
          <p:cNvSpPr txBox="1"/>
          <p:nvPr/>
        </p:nvSpPr>
        <p:spPr>
          <a:xfrm>
            <a:off x="9864647" y="123183"/>
            <a:ext cx="4654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+mj-lt"/>
              </a:rPr>
              <a:t>state variable</a:t>
            </a:r>
          </a:p>
          <a:p>
            <a:r>
              <a:rPr lang="en-US" altLang="zh-CN">
                <a:latin typeface="+mj-lt"/>
              </a:rPr>
              <a:t>state mean</a:t>
            </a:r>
          </a:p>
          <a:p>
            <a:r>
              <a:rPr lang="en-US" altLang="zh-CN" b="1">
                <a:solidFill>
                  <a:srgbClr val="FF0000"/>
                </a:solidFill>
                <a:latin typeface="+mj-lt"/>
              </a:rPr>
              <a:t>state covariance</a:t>
            </a:r>
          </a:p>
          <a:p>
            <a:r>
              <a:rPr lang="en-US" altLang="zh-CN">
                <a:latin typeface="+mj-lt"/>
              </a:rPr>
              <a:t>process model</a:t>
            </a:r>
          </a:p>
          <a:p>
            <a:r>
              <a:rPr lang="en-US" altLang="zh-CN">
                <a:latin typeface="+mj-lt"/>
              </a:rPr>
              <a:t>process noise</a:t>
            </a:r>
            <a:endParaRPr lang="zh-CN" altLang="en-US">
              <a:latin typeface="+mj-lt"/>
            </a:endParaRPr>
          </a:p>
          <a:p>
            <a:endParaRPr lang="zh-CN" altLang="en-US">
              <a:latin typeface="+mj-lt"/>
            </a:endParaRPr>
          </a:p>
          <a:p>
            <a:endParaRPr lang="en-US" altLang="zh-CN">
              <a:latin typeface="+mj-lt"/>
            </a:endParaRPr>
          </a:p>
          <a:p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979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8E6E4-DDFC-1827-30B6-BC005C35C999}"/>
              </a:ext>
            </a:extLst>
          </p:cNvPr>
          <p:cNvSpPr txBox="1"/>
          <p:nvPr/>
        </p:nvSpPr>
        <p:spPr>
          <a:xfrm>
            <a:off x="254478" y="202539"/>
            <a:ext cx="67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process model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20DF93-11E1-E9AF-6A13-2EE0EC42BE5B}"/>
              </a:ext>
            </a:extLst>
          </p:cNvPr>
          <p:cNvSpPr txBox="1"/>
          <p:nvPr/>
        </p:nvSpPr>
        <p:spPr>
          <a:xfrm>
            <a:off x="422926" y="904561"/>
            <a:ext cx="63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一种数学模型，用来描述系统的行为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92DB3F-1FC3-1209-EE12-1760168C6092}"/>
              </a:ext>
            </a:extLst>
          </p:cNvPr>
          <p:cNvSpPr txBox="1"/>
          <p:nvPr/>
        </p:nvSpPr>
        <p:spPr>
          <a:xfrm>
            <a:off x="9864647" y="123183"/>
            <a:ext cx="4654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+mj-lt"/>
              </a:rPr>
              <a:t>state variable</a:t>
            </a:r>
          </a:p>
          <a:p>
            <a:r>
              <a:rPr lang="en-US" altLang="zh-CN">
                <a:latin typeface="+mj-lt"/>
              </a:rPr>
              <a:t>state mean</a:t>
            </a:r>
          </a:p>
          <a:p>
            <a:r>
              <a:rPr lang="en-US" altLang="zh-CN">
                <a:latin typeface="+mj-lt"/>
              </a:rPr>
              <a:t>state covariance</a:t>
            </a:r>
          </a:p>
          <a:p>
            <a:r>
              <a:rPr lang="en-US" altLang="zh-CN" b="1">
                <a:solidFill>
                  <a:srgbClr val="FF0000"/>
                </a:solidFill>
                <a:latin typeface="+mj-lt"/>
              </a:rPr>
              <a:t>process model</a:t>
            </a:r>
          </a:p>
          <a:p>
            <a:r>
              <a:rPr lang="en-US" altLang="zh-CN">
                <a:latin typeface="+mj-lt"/>
              </a:rPr>
              <a:t>process noise</a:t>
            </a:r>
            <a:endParaRPr lang="zh-CN" altLang="en-US">
              <a:latin typeface="+mj-lt"/>
            </a:endParaRPr>
          </a:p>
          <a:p>
            <a:endParaRPr lang="zh-CN" altLang="en-US">
              <a:latin typeface="+mj-lt"/>
            </a:endParaRPr>
          </a:p>
          <a:p>
            <a:endParaRPr lang="en-US" altLang="zh-CN">
              <a:latin typeface="+mj-lt"/>
            </a:endParaRPr>
          </a:p>
          <a:p>
            <a:endParaRPr lang="zh-CN" altLang="en-US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C9259F-FD1D-4D52-9D54-266ECCCB544C}"/>
              </a:ext>
            </a:extLst>
          </p:cNvPr>
          <p:cNvSpPr txBox="1"/>
          <p:nvPr/>
        </p:nvSpPr>
        <p:spPr>
          <a:xfrm>
            <a:off x="152399" y="1785176"/>
            <a:ext cx="5753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一个简单的例子（初高中的牛顿运动学模型，匀加速直线运动）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AC7B5DE-7895-EF0B-4EAD-7BFD956E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08" y="2431507"/>
            <a:ext cx="3156353" cy="2154507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ABDCEA06-E825-3C2D-7195-1F0F620370B4}"/>
              </a:ext>
            </a:extLst>
          </p:cNvPr>
          <p:cNvSpPr/>
          <p:nvPr/>
        </p:nvSpPr>
        <p:spPr>
          <a:xfrm>
            <a:off x="5235374" y="32664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EC279D-8C75-2112-56C2-F29970E41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96" y="2431507"/>
            <a:ext cx="3358013" cy="24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  <p:bldP spid="41" grpId="0"/>
      <p:bldP spid="4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8E6E4-DDFC-1827-30B6-BC005C35C999}"/>
              </a:ext>
            </a:extLst>
          </p:cNvPr>
          <p:cNvSpPr txBox="1"/>
          <p:nvPr/>
        </p:nvSpPr>
        <p:spPr>
          <a:xfrm>
            <a:off x="254478" y="202539"/>
            <a:ext cx="67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process model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92DB3F-1FC3-1209-EE12-1760168C6092}"/>
              </a:ext>
            </a:extLst>
          </p:cNvPr>
          <p:cNvSpPr txBox="1"/>
          <p:nvPr/>
        </p:nvSpPr>
        <p:spPr>
          <a:xfrm>
            <a:off x="9864647" y="123183"/>
            <a:ext cx="4654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+mj-lt"/>
              </a:rPr>
              <a:t>state variable</a:t>
            </a:r>
          </a:p>
          <a:p>
            <a:r>
              <a:rPr lang="en-US" altLang="zh-CN">
                <a:latin typeface="+mj-lt"/>
              </a:rPr>
              <a:t>state mean</a:t>
            </a:r>
          </a:p>
          <a:p>
            <a:r>
              <a:rPr lang="en-US" altLang="zh-CN">
                <a:latin typeface="+mj-lt"/>
              </a:rPr>
              <a:t>state covariance</a:t>
            </a:r>
          </a:p>
          <a:p>
            <a:r>
              <a:rPr lang="en-US" altLang="zh-CN" b="1">
                <a:solidFill>
                  <a:srgbClr val="FF0000"/>
                </a:solidFill>
                <a:latin typeface="+mj-lt"/>
              </a:rPr>
              <a:t>process model</a:t>
            </a:r>
          </a:p>
          <a:p>
            <a:r>
              <a:rPr lang="en-US" altLang="zh-CN">
                <a:latin typeface="+mj-lt"/>
              </a:rPr>
              <a:t>process noise</a:t>
            </a:r>
            <a:endParaRPr lang="zh-CN" altLang="en-US">
              <a:latin typeface="+mj-lt"/>
            </a:endParaRPr>
          </a:p>
          <a:p>
            <a:endParaRPr lang="zh-CN" altLang="en-US">
              <a:latin typeface="+mj-lt"/>
            </a:endParaRPr>
          </a:p>
          <a:p>
            <a:endParaRPr lang="en-US" altLang="zh-CN">
              <a:latin typeface="+mj-lt"/>
            </a:endParaRPr>
          </a:p>
          <a:p>
            <a:endParaRPr lang="zh-CN" altLang="en-US">
              <a:latin typeface="+mj-lt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EC279D-8C75-2112-56C2-F29970E41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96" y="1402807"/>
            <a:ext cx="3358013" cy="2417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1136BF-8C57-637A-E255-BECB063EB7D6}"/>
                  </a:ext>
                </a:extLst>
              </p14:cNvPr>
              <p14:cNvContentPartPr/>
              <p14:nvPr/>
            </p14:nvContentPartPr>
            <p14:xfrm>
              <a:off x="2190420" y="1819260"/>
              <a:ext cx="360" cy="29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1136BF-8C57-637A-E255-BECB063EB7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2780" y="1801260"/>
                <a:ext cx="36000" cy="3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A9654C9-F3AB-E70F-4548-016064F12935}"/>
              </a:ext>
            </a:extLst>
          </p:cNvPr>
          <p:cNvGrpSpPr/>
          <p:nvPr/>
        </p:nvGrpSpPr>
        <p:grpSpPr>
          <a:xfrm>
            <a:off x="2170620" y="2476260"/>
            <a:ext cx="396000" cy="323280"/>
            <a:chOff x="2170620" y="2476260"/>
            <a:chExt cx="3960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9A4AF6-AC1D-7F1B-8610-D8486FF25172}"/>
                    </a:ext>
                  </a:extLst>
                </p14:cNvPr>
                <p14:cNvContentPartPr/>
                <p14:nvPr/>
              </p14:nvContentPartPr>
              <p14:xfrm>
                <a:off x="2170620" y="2512620"/>
                <a:ext cx="173880" cy="27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9A4AF6-AC1D-7F1B-8610-D8486FF251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52980" y="2494620"/>
                  <a:ext cx="209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610349-930C-C368-9B3D-F4A235D86123}"/>
                    </a:ext>
                  </a:extLst>
                </p14:cNvPr>
                <p14:cNvContentPartPr/>
                <p14:nvPr/>
              </p14:nvContentPartPr>
              <p14:xfrm>
                <a:off x="2399940" y="2596140"/>
                <a:ext cx="166680" cy="14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610349-930C-C368-9B3D-F4A235D861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82300" y="2578140"/>
                  <a:ext cx="202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11A66D0-55F5-82E6-6ED7-62E8193385B9}"/>
                    </a:ext>
                  </a:extLst>
                </p14:cNvPr>
                <p14:cNvContentPartPr/>
                <p14:nvPr/>
              </p14:nvContentPartPr>
              <p14:xfrm>
                <a:off x="2456820" y="2476260"/>
                <a:ext cx="360" cy="323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11A66D0-55F5-82E6-6ED7-62E8193385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39180" y="2458260"/>
                  <a:ext cx="36000" cy="35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52E3AB-4ADD-B690-11F1-3CA70E188C4B}"/>
                  </a:ext>
                </a:extLst>
              </p14:cNvPr>
              <p14:cNvContentPartPr/>
              <p14:nvPr/>
            </p14:nvContentPartPr>
            <p14:xfrm>
              <a:off x="2975580" y="2485980"/>
              <a:ext cx="6120" cy="318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52E3AB-4ADD-B690-11F1-3CA70E188C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7580" y="2467980"/>
                <a:ext cx="41760" cy="35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2C02B-47C6-4257-D4FC-B219936583D3}"/>
              </a:ext>
            </a:extLst>
          </p:cNvPr>
          <p:cNvGrpSpPr/>
          <p:nvPr/>
        </p:nvGrpSpPr>
        <p:grpSpPr>
          <a:xfrm>
            <a:off x="2953980" y="1733220"/>
            <a:ext cx="330480" cy="282960"/>
            <a:chOff x="2953980" y="1733220"/>
            <a:chExt cx="3304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EEA807-800B-3F89-ACC4-AFA358356739}"/>
                    </a:ext>
                  </a:extLst>
                </p14:cNvPr>
                <p14:cNvContentPartPr/>
                <p14:nvPr/>
              </p14:nvContentPartPr>
              <p14:xfrm>
                <a:off x="2953980" y="1828620"/>
                <a:ext cx="190800" cy="18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EEA807-800B-3F89-ACC4-AFA3583567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36340" y="1810620"/>
                  <a:ext cx="226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C9B19F-C707-AEB6-D807-A830C5C8D130}"/>
                    </a:ext>
                  </a:extLst>
                </p14:cNvPr>
                <p14:cNvContentPartPr/>
                <p14:nvPr/>
              </p14:nvContentPartPr>
              <p14:xfrm>
                <a:off x="3208500" y="1733220"/>
                <a:ext cx="75960" cy="2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C9B19F-C707-AEB6-D807-A830C5C8D1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90860" y="1715220"/>
                  <a:ext cx="111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FAD49B-434A-1650-F1CE-2AF40E084C39}"/>
                    </a:ext>
                  </a:extLst>
                </p14:cNvPr>
                <p14:cNvContentPartPr/>
                <p14:nvPr/>
              </p14:nvContentPartPr>
              <p14:xfrm>
                <a:off x="3133260" y="1828620"/>
                <a:ext cx="13284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FAD49B-434A-1650-F1CE-2AF40E084C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15620" y="1810620"/>
                  <a:ext cx="16848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B387CF3-5073-253A-CB77-2490D128D030}"/>
                  </a:ext>
                </a:extLst>
              </p14:cNvPr>
              <p14:cNvContentPartPr/>
              <p14:nvPr/>
            </p14:nvContentPartPr>
            <p14:xfrm>
              <a:off x="1893780" y="1417860"/>
              <a:ext cx="1451520" cy="1497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B387CF3-5073-253A-CB77-2490D128D0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75780" y="1399860"/>
                <a:ext cx="1487160" cy="15336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F6F7A6E5-4ABD-5C3C-E281-F5D7A647D0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97" y="3934683"/>
            <a:ext cx="4438650" cy="2175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7FFA2A-91DE-4FF3-3D1F-F212C6B3CC7F}"/>
                  </a:ext>
                </a:extLst>
              </p14:cNvPr>
              <p14:cNvContentPartPr/>
              <p14:nvPr/>
            </p14:nvContentPartPr>
            <p14:xfrm>
              <a:off x="5714460" y="3760380"/>
              <a:ext cx="541440" cy="392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7FFA2A-91DE-4FF3-3D1F-F212C6B3CC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96820" y="3742740"/>
                <a:ext cx="5770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E4E9109-F98C-AD47-375C-8510EBA023DA}"/>
                  </a:ext>
                </a:extLst>
              </p14:cNvPr>
              <p14:cNvContentPartPr/>
              <p14:nvPr/>
            </p14:nvContentPartPr>
            <p14:xfrm>
              <a:off x="5800140" y="5122620"/>
              <a:ext cx="315360" cy="276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E4E9109-F98C-AD47-375C-8510EBA023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82500" y="5104620"/>
                <a:ext cx="351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8B6286B-3327-31B9-FE66-EA1E45B13014}"/>
                  </a:ext>
                </a:extLst>
              </p14:cNvPr>
              <p14:cNvContentPartPr/>
              <p14:nvPr/>
            </p14:nvContentPartPr>
            <p14:xfrm>
              <a:off x="7771860" y="3761100"/>
              <a:ext cx="675000" cy="497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8B6286B-3327-31B9-FE66-EA1E45B130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54220" y="3743100"/>
                <a:ext cx="7106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05C218D-60B1-FBB5-BA69-A2DE9DB1813C}"/>
                  </a:ext>
                </a:extLst>
              </p14:cNvPr>
              <p14:cNvContentPartPr/>
              <p14:nvPr/>
            </p14:nvContentPartPr>
            <p14:xfrm>
              <a:off x="7695900" y="5113980"/>
              <a:ext cx="780120" cy="288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05C218D-60B1-FBB5-BA69-A2DE9DB181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78260" y="5095980"/>
                <a:ext cx="8157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D72BEDB-12F8-EBB9-1003-1AC06F1AB465}"/>
                  </a:ext>
                </a:extLst>
              </p14:cNvPr>
              <p14:cNvContentPartPr/>
              <p14:nvPr/>
            </p14:nvContentPartPr>
            <p14:xfrm>
              <a:off x="9572220" y="3819060"/>
              <a:ext cx="255960" cy="581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D72BEDB-12F8-EBB9-1003-1AC06F1AB4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54580" y="3801420"/>
                <a:ext cx="291600" cy="6174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DB8334-1967-AEFF-092E-5B9B948226F3}"/>
              </a:ext>
            </a:extLst>
          </p:cNvPr>
          <p:cNvCxnSpPr>
            <a:cxnSpLocks/>
          </p:cNvCxnSpPr>
          <p:nvPr/>
        </p:nvCxnSpPr>
        <p:spPr>
          <a:xfrm flipV="1">
            <a:off x="3342047" y="4488734"/>
            <a:ext cx="2612520" cy="387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BE9825-27A8-2983-7949-9BB99440406A}"/>
              </a:ext>
            </a:extLst>
          </p:cNvPr>
          <p:cNvSpPr txBox="1"/>
          <p:nvPr/>
        </p:nvSpPr>
        <p:spPr>
          <a:xfrm>
            <a:off x="1515917" y="473047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random variable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9F3AE-60FB-F405-148B-7DAC07C64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22" y="334233"/>
            <a:ext cx="4438650" cy="2175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18272-AE46-B572-F345-2D0E75A39883}"/>
              </a:ext>
            </a:extLst>
          </p:cNvPr>
          <p:cNvSpPr txBox="1"/>
          <p:nvPr/>
        </p:nvSpPr>
        <p:spPr>
          <a:xfrm>
            <a:off x="9864647" y="123183"/>
            <a:ext cx="4654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+mj-lt"/>
              </a:rPr>
              <a:t>state variable</a:t>
            </a:r>
          </a:p>
          <a:p>
            <a:r>
              <a:rPr lang="en-US" altLang="zh-CN">
                <a:latin typeface="+mj-lt"/>
              </a:rPr>
              <a:t>state mean</a:t>
            </a:r>
          </a:p>
          <a:p>
            <a:r>
              <a:rPr lang="en-US" altLang="zh-CN">
                <a:latin typeface="+mj-lt"/>
              </a:rPr>
              <a:t>state covariance</a:t>
            </a:r>
          </a:p>
          <a:p>
            <a:r>
              <a:rPr lang="en-US" altLang="zh-CN" b="1">
                <a:solidFill>
                  <a:srgbClr val="FF0000"/>
                </a:solidFill>
                <a:latin typeface="+mj-lt"/>
              </a:rPr>
              <a:t>process model</a:t>
            </a:r>
          </a:p>
          <a:p>
            <a:r>
              <a:rPr lang="en-US" altLang="zh-CN" b="1">
                <a:solidFill>
                  <a:srgbClr val="FF0000"/>
                </a:solidFill>
                <a:latin typeface="+mj-lt"/>
              </a:rPr>
              <a:t>process noise</a:t>
            </a:r>
            <a:endParaRPr lang="zh-CN" altLang="en-US" b="1">
              <a:solidFill>
                <a:srgbClr val="FF0000"/>
              </a:solidFill>
              <a:latin typeface="+mj-lt"/>
            </a:endParaRPr>
          </a:p>
          <a:p>
            <a:endParaRPr lang="zh-CN" altLang="en-US">
              <a:latin typeface="+mj-lt"/>
            </a:endParaRPr>
          </a:p>
          <a:p>
            <a:endParaRPr lang="en-US" altLang="zh-CN">
              <a:latin typeface="+mj-lt"/>
            </a:endParaRPr>
          </a:p>
          <a:p>
            <a:endParaRPr lang="zh-CN" altLang="en-US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9BA95-EBBC-E68B-73CE-5F4A5534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69" y="3114219"/>
            <a:ext cx="1009999" cy="781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C7E58-79BF-F1A0-D380-BAEA9F3CA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31" y="3152821"/>
            <a:ext cx="2495238" cy="742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A4D8C4-B009-E03B-FA8E-7F7CD4205B64}"/>
              </a:ext>
            </a:extLst>
          </p:cNvPr>
          <p:cNvSpPr txBox="1"/>
          <p:nvPr/>
        </p:nvSpPr>
        <p:spPr>
          <a:xfrm>
            <a:off x="3581400" y="324934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匀速直线运动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9BCC1-E1CF-3DA0-B2B5-F157459F7FA1}"/>
              </a:ext>
            </a:extLst>
          </p:cNvPr>
          <p:cNvSpPr txBox="1"/>
          <p:nvPr/>
        </p:nvSpPr>
        <p:spPr>
          <a:xfrm>
            <a:off x="4724244" y="4081257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路面颠簸，风力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F5E7F5-7D34-2653-642E-BEE76855180D}"/>
                  </a:ext>
                </a:extLst>
              </p14:cNvPr>
              <p14:cNvContentPartPr/>
              <p14:nvPr/>
            </p14:nvContentPartPr>
            <p14:xfrm>
              <a:off x="7409820" y="4284540"/>
              <a:ext cx="1174680" cy="840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F5E7F5-7D34-2653-642E-BEE7685518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92180" y="4266540"/>
                <a:ext cx="1210320" cy="87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7443356-1987-BAEB-3750-8C931BDBD5A4}"/>
              </a:ext>
            </a:extLst>
          </p:cNvPr>
          <p:cNvGrpSpPr/>
          <p:nvPr/>
        </p:nvGrpSpPr>
        <p:grpSpPr>
          <a:xfrm>
            <a:off x="7990140" y="4019220"/>
            <a:ext cx="114840" cy="1411200"/>
            <a:chOff x="7990140" y="4019220"/>
            <a:chExt cx="114840" cy="14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078A26-BDF4-C2A6-6948-1FC5E9DC44A8}"/>
                    </a:ext>
                  </a:extLst>
                </p14:cNvPr>
                <p14:cNvContentPartPr/>
                <p14:nvPr/>
              </p14:nvContentPartPr>
              <p14:xfrm>
                <a:off x="7993020" y="4019220"/>
                <a:ext cx="46080" cy="110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078A26-BDF4-C2A6-6948-1FC5E9DC4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75380" y="4001220"/>
                  <a:ext cx="8172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5F0729-3A82-1CBA-143D-FBC235061240}"/>
                    </a:ext>
                  </a:extLst>
                </p14:cNvPr>
                <p14:cNvContentPartPr/>
                <p14:nvPr/>
              </p14:nvContentPartPr>
              <p14:xfrm>
                <a:off x="7990140" y="5209380"/>
                <a:ext cx="114840" cy="22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5F0729-3A82-1CBA-143D-FBC2350612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2140" y="5191740"/>
                  <a:ext cx="150480" cy="25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3ABC9C5-3219-762E-02C1-0CFDD65A1DD6}"/>
              </a:ext>
            </a:extLst>
          </p:cNvPr>
          <p:cNvSpPr txBox="1"/>
          <p:nvPr/>
        </p:nvSpPr>
        <p:spPr>
          <a:xfrm>
            <a:off x="7532940" y="56524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N(0, Q)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501718-9373-31F3-89FE-314A5ACA38E3}"/>
              </a:ext>
            </a:extLst>
          </p:cNvPr>
          <p:cNvSpPr txBox="1"/>
          <p:nvPr/>
        </p:nvSpPr>
        <p:spPr>
          <a:xfrm>
            <a:off x="1724024" y="5282227"/>
            <a:ext cx="4105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F: </a:t>
            </a:r>
            <a:r>
              <a:rPr lang="zh-CN" altLang="en-US"/>
              <a:t>状态转换矩阵（</a:t>
            </a:r>
            <a:r>
              <a:rPr lang="en-US" altLang="zh-CN"/>
              <a:t>state transition matrix</a:t>
            </a:r>
            <a:r>
              <a:rPr lang="zh-CN" altLang="en-US"/>
              <a:t>）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B: </a:t>
            </a:r>
            <a:r>
              <a:rPr lang="zh-CN" altLang="en-US"/>
              <a:t>控制矩阵（</a:t>
            </a:r>
            <a:r>
              <a:rPr lang="en-US" altLang="zh-CN"/>
              <a:t>control matrix</a:t>
            </a:r>
            <a:r>
              <a:rPr lang="zh-CN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767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A18272-AE46-B572-F345-2D0E75A39883}"/>
              </a:ext>
            </a:extLst>
          </p:cNvPr>
          <p:cNvSpPr txBox="1"/>
          <p:nvPr/>
        </p:nvSpPr>
        <p:spPr>
          <a:xfrm>
            <a:off x="9864647" y="123183"/>
            <a:ext cx="4654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+mj-lt"/>
              </a:rPr>
              <a:t>state variable</a:t>
            </a:r>
          </a:p>
          <a:p>
            <a:r>
              <a:rPr lang="en-US" altLang="zh-CN">
                <a:latin typeface="+mj-lt"/>
              </a:rPr>
              <a:t>state mean</a:t>
            </a:r>
          </a:p>
          <a:p>
            <a:r>
              <a:rPr lang="en-US" altLang="zh-CN">
                <a:latin typeface="+mj-lt"/>
              </a:rPr>
              <a:t>state covariance</a:t>
            </a:r>
          </a:p>
          <a:p>
            <a:r>
              <a:rPr lang="en-US" altLang="zh-CN" b="1">
                <a:solidFill>
                  <a:srgbClr val="FF0000"/>
                </a:solidFill>
                <a:latin typeface="+mj-lt"/>
              </a:rPr>
              <a:t>process model</a:t>
            </a:r>
          </a:p>
          <a:p>
            <a:r>
              <a:rPr lang="en-US" altLang="zh-CN" b="1">
                <a:solidFill>
                  <a:srgbClr val="FF0000"/>
                </a:solidFill>
                <a:latin typeface="+mj-lt"/>
              </a:rPr>
              <a:t>process noise</a:t>
            </a:r>
            <a:endParaRPr lang="zh-CN" altLang="en-US" b="1">
              <a:solidFill>
                <a:srgbClr val="FF0000"/>
              </a:solidFill>
              <a:latin typeface="+mj-lt"/>
            </a:endParaRPr>
          </a:p>
          <a:p>
            <a:endParaRPr lang="zh-CN" altLang="en-US">
              <a:latin typeface="+mj-lt"/>
            </a:endParaRPr>
          </a:p>
          <a:p>
            <a:endParaRPr lang="en-US" altLang="zh-CN">
              <a:latin typeface="+mj-lt"/>
            </a:endParaRPr>
          </a:p>
          <a:p>
            <a:endParaRPr lang="zh-CN" altLang="en-US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9BA95-EBBC-E68B-73CE-5F4A5534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69" y="1085394"/>
            <a:ext cx="1009999" cy="781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C7E58-79BF-F1A0-D380-BAEA9F3C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31" y="1123996"/>
            <a:ext cx="2495238" cy="7428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2C025A-4A19-3AE1-8038-BDBC011031A9}"/>
              </a:ext>
            </a:extLst>
          </p:cNvPr>
          <p:cNvSpPr txBox="1"/>
          <p:nvPr/>
        </p:nvSpPr>
        <p:spPr>
          <a:xfrm>
            <a:off x="3762531" y="25675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mean</a:t>
            </a:r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5923A-37CA-8A95-7FB7-3DDA2AC50B5D}"/>
              </a:ext>
            </a:extLst>
          </p:cNvPr>
          <p:cNvSpPr txBox="1"/>
          <p:nvPr/>
        </p:nvSpPr>
        <p:spPr>
          <a:xfrm>
            <a:off x="2867025" y="3637491"/>
            <a:ext cx="180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cov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A0AA6-3102-C802-DE1B-1AF707EECDB3}"/>
              </a:ext>
            </a:extLst>
          </p:cNvPr>
          <p:cNvSpPr txBox="1"/>
          <p:nvPr/>
        </p:nvSpPr>
        <p:spPr>
          <a:xfrm>
            <a:off x="1276387" y="1291457"/>
            <a:ext cx="383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对这些</a:t>
            </a:r>
            <a:r>
              <a:rPr lang="en-US" altLang="zh-CN"/>
              <a:t>RV</a:t>
            </a:r>
            <a:r>
              <a:rPr lang="zh-CN" altLang="en-US"/>
              <a:t>进行取均值和方差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CB1130-46CF-7159-EB3D-772D22829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31" y="3563229"/>
            <a:ext cx="3372043" cy="10327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59732D-45D2-B1DD-6A68-65224DAB7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931" y="2487165"/>
            <a:ext cx="2200000" cy="80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CA45EB-8966-EC80-EBC3-A5EBF99195E4}"/>
                  </a:ext>
                </a:extLst>
              </p14:cNvPr>
              <p14:cNvContentPartPr/>
              <p14:nvPr/>
            </p14:nvContentPartPr>
            <p14:xfrm>
              <a:off x="4677882" y="5166871"/>
              <a:ext cx="4092840" cy="29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CA45EB-8966-EC80-EBC3-A5EBF99195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0242" y="5149231"/>
                <a:ext cx="41284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5BA38A7-3F80-9598-AD93-A22F3A03801C}"/>
                  </a:ext>
                </a:extLst>
              </p14:cNvPr>
              <p14:cNvContentPartPr/>
              <p14:nvPr/>
            </p14:nvContentPartPr>
            <p14:xfrm>
              <a:off x="4561242" y="5603191"/>
              <a:ext cx="109080" cy="241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5BA38A7-3F80-9598-AD93-A22F3A0380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3242" y="5585191"/>
                <a:ext cx="1447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BC2E6E-65A4-8A7B-E1B4-5D7C28F8907C}"/>
                  </a:ext>
                </a:extLst>
              </p14:cNvPr>
              <p14:cNvContentPartPr/>
              <p14:nvPr/>
            </p14:nvContentPartPr>
            <p14:xfrm>
              <a:off x="5826282" y="5166871"/>
              <a:ext cx="360" cy="22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BC2E6E-65A4-8A7B-E1B4-5D7C28F890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08282" y="5149231"/>
                <a:ext cx="360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00A5C7-0ED6-BC42-9068-B62D7AD611DA}"/>
                  </a:ext>
                </a:extLst>
              </p14:cNvPr>
              <p14:cNvContentPartPr/>
              <p14:nvPr/>
            </p14:nvContentPartPr>
            <p14:xfrm>
              <a:off x="4670322" y="5050231"/>
              <a:ext cx="1042200" cy="335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00A5C7-0ED6-BC42-9068-B62D7AD611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2322" y="5032231"/>
                <a:ext cx="10778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4FF663-49CD-BBDD-6786-A5913A9CDF46}"/>
                  </a:ext>
                </a:extLst>
              </p14:cNvPr>
              <p14:cNvContentPartPr/>
              <p14:nvPr/>
            </p14:nvContentPartPr>
            <p14:xfrm>
              <a:off x="6974682" y="5252191"/>
              <a:ext cx="360" cy="124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4FF663-49CD-BBDD-6786-A5913A9CDF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7042" y="5234191"/>
                <a:ext cx="3600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3CFFC8FD-4A98-4B5B-BAA3-DE751D23FF10}"/>
              </a:ext>
            </a:extLst>
          </p:cNvPr>
          <p:cNvGrpSpPr/>
          <p:nvPr/>
        </p:nvGrpSpPr>
        <p:grpSpPr>
          <a:xfrm>
            <a:off x="5603082" y="5603191"/>
            <a:ext cx="1519920" cy="491400"/>
            <a:chOff x="5603082" y="5603191"/>
            <a:chExt cx="15199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CFE222-304A-5916-181A-A0EE71DC9640}"/>
                    </a:ext>
                  </a:extLst>
                </p14:cNvPr>
                <p14:cNvContentPartPr/>
                <p14:nvPr/>
              </p14:nvContentPartPr>
              <p14:xfrm>
                <a:off x="5729802" y="5719831"/>
                <a:ext cx="149760" cy="28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CFE222-304A-5916-181A-A0EE71DC964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1802" y="5702191"/>
                  <a:ext cx="185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267911-84B8-DC4F-10B4-100AF3E1FB30}"/>
                    </a:ext>
                  </a:extLst>
                </p14:cNvPr>
                <p14:cNvContentPartPr/>
                <p14:nvPr/>
              </p14:nvContentPartPr>
              <p14:xfrm>
                <a:off x="5603082" y="5836831"/>
                <a:ext cx="21168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267911-84B8-DC4F-10B4-100AF3E1FB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85442" y="5819191"/>
                  <a:ext cx="247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0DEE0B-2648-5C26-82E2-952A063E7006}"/>
                    </a:ext>
                  </a:extLst>
                </p14:cNvPr>
                <p14:cNvContentPartPr/>
                <p14:nvPr/>
              </p14:nvContentPartPr>
              <p14:xfrm>
                <a:off x="5985762" y="5879671"/>
                <a:ext cx="13824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0DEE0B-2648-5C26-82E2-952A063E70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67762" y="5861671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66CAAF-952C-D536-96AB-685A16B1D402}"/>
                    </a:ext>
                  </a:extLst>
                </p14:cNvPr>
                <p14:cNvContentPartPr/>
                <p14:nvPr/>
              </p14:nvContentPartPr>
              <p14:xfrm>
                <a:off x="6241002" y="5783911"/>
                <a:ext cx="36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66CAAF-952C-D536-96AB-685A16B1D4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23002" y="5765911"/>
                  <a:ext cx="36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E20204-53E6-6ADD-C1B9-F23A64722B4F}"/>
                    </a:ext>
                  </a:extLst>
                </p14:cNvPr>
                <p14:cNvContentPartPr/>
                <p14:nvPr/>
              </p14:nvContentPartPr>
              <p14:xfrm>
                <a:off x="6878202" y="5603191"/>
                <a:ext cx="201600" cy="491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E20204-53E6-6ADD-C1B9-F23A64722B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60562" y="5585191"/>
                  <a:ext cx="2372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FC6A3E-83C5-A249-4977-37BFADD0626B}"/>
                    </a:ext>
                  </a:extLst>
                </p14:cNvPr>
                <p14:cNvContentPartPr/>
                <p14:nvPr/>
              </p14:nvContentPartPr>
              <p14:xfrm>
                <a:off x="6729882" y="5751511"/>
                <a:ext cx="393120" cy="4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FC6A3E-83C5-A249-4977-37BFADD06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12242" y="5733511"/>
                  <a:ext cx="4287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12D9A4-D85D-6C8A-7429-6DFE41D80448}"/>
              </a:ext>
            </a:extLst>
          </p:cNvPr>
          <p:cNvGrpSpPr/>
          <p:nvPr/>
        </p:nvGrpSpPr>
        <p:grpSpPr>
          <a:xfrm>
            <a:off x="5879562" y="4794271"/>
            <a:ext cx="1076760" cy="321120"/>
            <a:chOff x="5879562" y="4794271"/>
            <a:chExt cx="107676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393E67-3AE4-BCD7-E4EC-917C904D2F46}"/>
                    </a:ext>
                  </a:extLst>
                </p14:cNvPr>
                <p14:cNvContentPartPr/>
                <p14:nvPr/>
              </p14:nvContentPartPr>
              <p14:xfrm>
                <a:off x="5879562" y="4794271"/>
                <a:ext cx="1002600" cy="28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393E67-3AE4-BCD7-E4EC-917C904D2F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61922" y="4776631"/>
                  <a:ext cx="1038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C3DBBE-0E9C-B023-4091-9C7C5D8850FD}"/>
                    </a:ext>
                  </a:extLst>
                </p14:cNvPr>
                <p14:cNvContentPartPr/>
                <p14:nvPr/>
              </p14:nvContentPartPr>
              <p14:xfrm>
                <a:off x="6676962" y="4891831"/>
                <a:ext cx="279360" cy="223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C3DBBE-0E9C-B023-4091-9C7C5D8850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58962" y="4874191"/>
                  <a:ext cx="3150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41586C6-6D57-14CF-353D-906C5511C34C}"/>
                  </a:ext>
                </a:extLst>
              </p14:cNvPr>
              <p14:cNvContentPartPr/>
              <p14:nvPr/>
            </p14:nvContentPartPr>
            <p14:xfrm>
              <a:off x="4751670" y="4933663"/>
              <a:ext cx="1172880" cy="632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41586C6-6D57-14CF-353D-906C5511C3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34030" y="4915663"/>
                <a:ext cx="120852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BA26257-525C-4C07-03F1-967BBAB9DEE4}"/>
                  </a:ext>
                </a:extLst>
              </p14:cNvPr>
              <p14:cNvContentPartPr/>
              <p14:nvPr/>
            </p14:nvContentPartPr>
            <p14:xfrm>
              <a:off x="5987922" y="5124391"/>
              <a:ext cx="847440" cy="252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BA26257-525C-4C07-03F1-967BBAB9DEE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69922" y="5106751"/>
                <a:ext cx="883080" cy="2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90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BD1A923-39C5-8999-5F3F-F6A2289C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03" y="1333762"/>
            <a:ext cx="7657143" cy="419047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835D87A-8566-6A5C-281E-437F4A02ABFF}"/>
              </a:ext>
            </a:extLst>
          </p:cNvPr>
          <p:cNvGrpSpPr/>
          <p:nvPr/>
        </p:nvGrpSpPr>
        <p:grpSpPr>
          <a:xfrm>
            <a:off x="8286225" y="1636335"/>
            <a:ext cx="972720" cy="1225080"/>
            <a:chOff x="8286225" y="1636335"/>
            <a:chExt cx="972720" cy="12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17D55DC-CBB5-CA19-3C22-7F7E13B5CFBF}"/>
                    </a:ext>
                  </a:extLst>
                </p14:cNvPr>
                <p14:cNvContentPartPr/>
                <p14:nvPr/>
              </p14:nvContentPartPr>
              <p14:xfrm>
                <a:off x="8286225" y="1636335"/>
                <a:ext cx="958320" cy="69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7D55DC-CBB5-CA19-3C22-7F7E13B5CFB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68585" y="1618695"/>
                  <a:ext cx="9939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8C9D01-9495-538C-6A79-85CEC3F6FF45}"/>
                    </a:ext>
                  </a:extLst>
                </p14:cNvPr>
                <p14:cNvContentPartPr/>
                <p14:nvPr/>
              </p14:nvContentPartPr>
              <p14:xfrm>
                <a:off x="8438505" y="2193615"/>
                <a:ext cx="820440" cy="667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8C9D01-9495-538C-6A79-85CEC3F6FF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20865" y="2175975"/>
                  <a:ext cx="856080" cy="70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256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D990FE-46EC-E7D4-3BC6-1B671FA6024D}"/>
              </a:ext>
            </a:extLst>
          </p:cNvPr>
          <p:cNvSpPr txBox="1"/>
          <p:nvPr/>
        </p:nvSpPr>
        <p:spPr>
          <a:xfrm>
            <a:off x="4758430" y="3190467"/>
            <a:ext cx="417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运动跟踪</a:t>
            </a:r>
          </a:p>
        </p:txBody>
      </p:sp>
    </p:spTree>
    <p:extLst>
      <p:ext uri="{BB962C8B-B14F-4D97-AF65-F5344CB8AC3E}">
        <p14:creationId xmlns:p14="http://schemas.microsoft.com/office/powerpoint/2010/main" val="721839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1056C7-CE97-9E3C-3FA8-9704E7E139AB}"/>
              </a:ext>
            </a:extLst>
          </p:cNvPr>
          <p:cNvSpPr txBox="1"/>
          <p:nvPr/>
        </p:nvSpPr>
        <p:spPr>
          <a:xfrm>
            <a:off x="4705163" y="2835347"/>
            <a:ext cx="3373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/>
              <a:t>Update Step</a:t>
            </a:r>
            <a:endParaRPr lang="zh-CN" alt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8BB5A-E15A-B272-E804-3B537E016165}"/>
              </a:ext>
            </a:extLst>
          </p:cNvPr>
          <p:cNvSpPr txBox="1"/>
          <p:nvPr/>
        </p:nvSpPr>
        <p:spPr>
          <a:xfrm>
            <a:off x="1499346" y="4666130"/>
            <a:ext cx="383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measurement function</a:t>
            </a:r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9ECB9-7E11-29DB-814B-7C4BF3FF65C7}"/>
              </a:ext>
            </a:extLst>
          </p:cNvPr>
          <p:cNvSpPr txBox="1"/>
          <p:nvPr/>
        </p:nvSpPr>
        <p:spPr>
          <a:xfrm>
            <a:off x="1499345" y="5182514"/>
            <a:ext cx="383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measurement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868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F8076-4178-1F26-DEF0-5318F239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6" y="3258719"/>
            <a:ext cx="7076190" cy="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9F791-07C9-7D52-B376-63980A1C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6" y="3874705"/>
            <a:ext cx="6933333" cy="552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0D737-4CA1-ECAD-D3A9-CF8FC0020EC2}"/>
              </a:ext>
            </a:extLst>
          </p:cNvPr>
          <p:cNvSpPr txBox="1"/>
          <p:nvPr/>
        </p:nvSpPr>
        <p:spPr>
          <a:xfrm>
            <a:off x="1598177" y="5114430"/>
            <a:ext cx="28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需要一个转换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381CA-8711-310A-EBEE-8E250B346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25" y="4942329"/>
            <a:ext cx="8352381" cy="64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9092DF-702C-16C3-A607-E1E0D521B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07" y="895484"/>
            <a:ext cx="6623837" cy="2037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AB8A55-C3DB-DAAD-FF77-7703D1A974AB}"/>
              </a:ext>
            </a:extLst>
          </p:cNvPr>
          <p:cNvSpPr txBox="1"/>
          <p:nvPr/>
        </p:nvSpPr>
        <p:spPr>
          <a:xfrm>
            <a:off x="1520575" y="4477454"/>
            <a:ext cx="187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measurement</a:t>
            </a:r>
            <a:endParaRPr lang="zh-CN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1068FE-7749-97FA-6C91-7DBF38904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94955"/>
            <a:ext cx="1695238" cy="63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07C0F9-5707-9F7B-AEB9-D410382E8084}"/>
              </a:ext>
            </a:extLst>
          </p:cNvPr>
          <p:cNvSpPr txBox="1"/>
          <p:nvPr/>
        </p:nvSpPr>
        <p:spPr>
          <a:xfrm>
            <a:off x="129007" y="75099"/>
            <a:ext cx="4654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+mj-lt"/>
              </a:rPr>
              <a:t>measurement function</a:t>
            </a:r>
            <a:endParaRPr lang="zh-CN" altLang="en-US" sz="320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566FD-1422-750D-14DA-13C40A83DEA3}"/>
              </a:ext>
            </a:extLst>
          </p:cNvPr>
          <p:cNvSpPr txBox="1"/>
          <p:nvPr/>
        </p:nvSpPr>
        <p:spPr>
          <a:xfrm>
            <a:off x="3392143" y="4488438"/>
            <a:ext cx="187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state</a:t>
            </a:r>
            <a:endParaRPr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E8731-9E22-1347-2F9E-57AA34CE4D03}"/>
              </a:ext>
            </a:extLst>
          </p:cNvPr>
          <p:cNvSpPr txBox="1"/>
          <p:nvPr/>
        </p:nvSpPr>
        <p:spPr>
          <a:xfrm>
            <a:off x="9395571" y="290542"/>
            <a:ext cx="383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measurement function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992B28-4ED5-C0D9-931E-8D6AB82A18F1}"/>
              </a:ext>
            </a:extLst>
          </p:cNvPr>
          <p:cNvSpPr txBox="1"/>
          <p:nvPr/>
        </p:nvSpPr>
        <p:spPr>
          <a:xfrm>
            <a:off x="9395570" y="806926"/>
            <a:ext cx="383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measurement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2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158F6E-5F0B-021B-1737-7734AB19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613880"/>
            <a:ext cx="1695238" cy="6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4BF84-C60E-78FC-6AC8-FBF56B4F3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824238"/>
            <a:ext cx="2857143" cy="1209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F808A3-8992-3B70-D821-5F9F99D4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614314"/>
            <a:ext cx="1114286" cy="571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4C2425-DD1B-BDD9-98DA-E1A449AAE97C}"/>
              </a:ext>
            </a:extLst>
          </p:cNvPr>
          <p:cNvSpPr txBox="1"/>
          <p:nvPr/>
        </p:nvSpPr>
        <p:spPr>
          <a:xfrm>
            <a:off x="1990724" y="1576862"/>
            <a:ext cx="433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在我们小明走路的这个例子中，只有一个传感器，所以只有一个观测值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F0FB24-C339-DA25-CCE7-10224FE96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4248222"/>
            <a:ext cx="2495238" cy="1161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B793E9-8192-BA81-1F98-D7A56784EFBD}"/>
              </a:ext>
            </a:extLst>
          </p:cNvPr>
          <p:cNvSpPr txBox="1"/>
          <p:nvPr/>
        </p:nvSpPr>
        <p:spPr>
          <a:xfrm>
            <a:off x="3629025" y="4229009"/>
            <a:ext cx="468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因为在这个情景里，我们</a:t>
            </a:r>
            <a:r>
              <a:rPr lang="en-US" altLang="zh-CN"/>
              <a:t>GPS</a:t>
            </a:r>
            <a:r>
              <a:rPr lang="zh-CN" altLang="en-US"/>
              <a:t>或者</a:t>
            </a:r>
            <a:r>
              <a:rPr lang="en-US" altLang="zh-CN"/>
              <a:t>wifi</a:t>
            </a:r>
            <a:r>
              <a:rPr lang="zh-CN" altLang="en-US"/>
              <a:t>室内测距直接得到的就是真实值附近的值，所以</a:t>
            </a:r>
            <a:r>
              <a:rPr lang="en-US" altLang="zh-CN"/>
              <a:t>measurement function</a:t>
            </a:r>
            <a:r>
              <a:rPr lang="zh-CN" altLang="en-US"/>
              <a:t> 为：</a:t>
            </a:r>
            <a:endParaRPr lang="en-US" altLang="zh-CN"/>
          </a:p>
          <a:p>
            <a:r>
              <a:rPr lang="en-US" altLang="zh-CN" b="1">
                <a:solidFill>
                  <a:srgbClr val="FF0000"/>
                </a:solidFill>
              </a:rPr>
              <a:t>gt = 1 x measured_value</a:t>
            </a:r>
          </a:p>
        </p:txBody>
      </p:sp>
    </p:spTree>
    <p:extLst>
      <p:ext uri="{BB962C8B-B14F-4D97-AF65-F5344CB8AC3E}">
        <p14:creationId xmlns:p14="http://schemas.microsoft.com/office/powerpoint/2010/main" val="80786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13DAC-9830-C7E3-D50D-CA936AF5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4" y="3587862"/>
            <a:ext cx="7199948" cy="2565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BEEAE3-2330-607A-97D9-46A474FC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63" y="793062"/>
            <a:ext cx="7835667" cy="24097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B11AFF-66AE-632E-52BC-253670583631}"/>
              </a:ext>
            </a:extLst>
          </p:cNvPr>
          <p:cNvSpPr/>
          <p:nvPr/>
        </p:nvSpPr>
        <p:spPr>
          <a:xfrm>
            <a:off x="7934325" y="1540719"/>
            <a:ext cx="1726812" cy="9144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A01763-30FF-626E-CF7D-52A284C1C1E9}"/>
              </a:ext>
            </a:extLst>
          </p:cNvPr>
          <p:cNvSpPr/>
          <p:nvPr/>
        </p:nvSpPr>
        <p:spPr>
          <a:xfrm>
            <a:off x="8158180" y="4413306"/>
            <a:ext cx="1726812" cy="9144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1BB526-8525-4E8E-F8A7-D0FC20007BAF}"/>
              </a:ext>
            </a:extLst>
          </p:cNvPr>
          <p:cNvSpPr txBox="1"/>
          <p:nvPr/>
        </p:nvSpPr>
        <p:spPr>
          <a:xfrm>
            <a:off x="159797" y="230819"/>
            <a:ext cx="648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measurement</a:t>
            </a:r>
            <a:endParaRPr lang="zh-CN" alt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61704-0676-207E-33EE-F8CA396E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17" y="1484692"/>
            <a:ext cx="1295238" cy="6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B141F-0121-7B54-C60F-5CD45F04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7" y="2961280"/>
            <a:ext cx="1133333" cy="1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167A1-BE7C-C863-0AA0-EC26D6D33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146" y="3008899"/>
            <a:ext cx="1923810" cy="1047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AAAA18-E7D4-657E-8262-BA07A4D8E399}"/>
              </a:ext>
            </a:extLst>
          </p:cNvPr>
          <p:cNvSpPr txBox="1"/>
          <p:nvPr/>
        </p:nvSpPr>
        <p:spPr>
          <a:xfrm>
            <a:off x="599242" y="2477872"/>
            <a:ext cx="184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two sensors</a:t>
            </a:r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0EA56-47ED-11D7-04FF-5F76A8CBDD81}"/>
              </a:ext>
            </a:extLst>
          </p:cNvPr>
          <p:cNvSpPr txBox="1"/>
          <p:nvPr/>
        </p:nvSpPr>
        <p:spPr>
          <a:xfrm>
            <a:off x="725009" y="1148655"/>
            <a:ext cx="184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one sensor</a:t>
            </a:r>
            <a:endParaRPr lang="zh-CN" alt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E8EF89-01AD-25F1-BC2F-06956BF2E300}"/>
              </a:ext>
            </a:extLst>
          </p:cNvPr>
          <p:cNvCxnSpPr>
            <a:cxnSpLocks/>
          </p:cNvCxnSpPr>
          <p:nvPr/>
        </p:nvCxnSpPr>
        <p:spPr>
          <a:xfrm>
            <a:off x="4456590" y="3773010"/>
            <a:ext cx="1251752" cy="123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DAAD37-3C56-E439-B10F-0EA0F17EA7B9}"/>
              </a:ext>
            </a:extLst>
          </p:cNvPr>
          <p:cNvSpPr txBox="1"/>
          <p:nvPr/>
        </p:nvSpPr>
        <p:spPr>
          <a:xfrm>
            <a:off x="5850386" y="4822340"/>
            <a:ext cx="335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假设两个传感器间没有相关性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34C63-45E2-3A7A-8F58-98EEF155498D}"/>
              </a:ext>
            </a:extLst>
          </p:cNvPr>
          <p:cNvSpPr txBox="1"/>
          <p:nvPr/>
        </p:nvSpPr>
        <p:spPr>
          <a:xfrm>
            <a:off x="9395571" y="290542"/>
            <a:ext cx="383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measurement function</a:t>
            </a:r>
            <a:endParaRPr lang="zh-CN" alt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20B28B-1FBF-D3C1-E1DC-101C7006D64B}"/>
              </a:ext>
            </a:extLst>
          </p:cNvPr>
          <p:cNvSpPr txBox="1"/>
          <p:nvPr/>
        </p:nvSpPr>
        <p:spPr>
          <a:xfrm>
            <a:off x="9395570" y="806926"/>
            <a:ext cx="383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measurement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4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6AC423-B18A-9597-12AE-284D0BE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03" y="1333762"/>
            <a:ext cx="7657143" cy="41904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1670A18-F89E-43B1-3F77-8D51A842136F}"/>
              </a:ext>
            </a:extLst>
          </p:cNvPr>
          <p:cNvGrpSpPr/>
          <p:nvPr/>
        </p:nvGrpSpPr>
        <p:grpSpPr>
          <a:xfrm>
            <a:off x="8286225" y="1636335"/>
            <a:ext cx="972720" cy="1225080"/>
            <a:chOff x="8286225" y="1636335"/>
            <a:chExt cx="972720" cy="12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25AFB1E-38D1-D2F7-4562-F07258495E46}"/>
                    </a:ext>
                  </a:extLst>
                </p14:cNvPr>
                <p14:cNvContentPartPr/>
                <p14:nvPr/>
              </p14:nvContentPartPr>
              <p14:xfrm>
                <a:off x="8286225" y="1636335"/>
                <a:ext cx="958320" cy="69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25AFB1E-38D1-D2F7-4562-F07258495E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68585" y="1618695"/>
                  <a:ext cx="9939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9B18F1-3BD2-70A9-E64B-4F117DF9C7CD}"/>
                    </a:ext>
                  </a:extLst>
                </p14:cNvPr>
                <p14:cNvContentPartPr/>
                <p14:nvPr/>
              </p14:nvContentPartPr>
              <p14:xfrm>
                <a:off x="8438505" y="2193615"/>
                <a:ext cx="820440" cy="66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9B18F1-3BD2-70A9-E64B-4F117DF9C7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20865" y="2175975"/>
                  <a:ext cx="856080" cy="70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129FCC-5EB6-2B78-11F9-8EF4B1B6450A}"/>
                  </a:ext>
                </a:extLst>
              </p14:cNvPr>
              <p14:cNvContentPartPr/>
              <p14:nvPr/>
            </p14:nvContentPartPr>
            <p14:xfrm>
              <a:off x="7876005" y="3262286"/>
              <a:ext cx="820440" cy="667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129FCC-5EB6-2B78-11F9-8EF4B1B645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8365" y="3244646"/>
                <a:ext cx="856080" cy="7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0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2E8EB-578E-FBB4-FCF0-C26953C9203D}"/>
              </a:ext>
            </a:extLst>
          </p:cNvPr>
          <p:cNvSpPr txBox="1"/>
          <p:nvPr/>
        </p:nvSpPr>
        <p:spPr>
          <a:xfrm>
            <a:off x="228600" y="295275"/>
            <a:ext cx="461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计算</a:t>
            </a:r>
            <a:r>
              <a:rPr lang="en-US" altLang="zh-CN" sz="3200"/>
              <a:t>Kalman gain</a:t>
            </a:r>
            <a:endParaRPr lang="zh-CN" altLang="en-US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D8FB9-15B9-15F9-3BA0-62D05962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1" y="1128740"/>
            <a:ext cx="5342857" cy="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EF14E-93A2-26AA-4685-2A6D9B53648C}"/>
              </a:ext>
            </a:extLst>
          </p:cNvPr>
          <p:cNvSpPr txBox="1"/>
          <p:nvPr/>
        </p:nvSpPr>
        <p:spPr>
          <a:xfrm>
            <a:off x="395621" y="1962150"/>
            <a:ext cx="458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</a:t>
            </a:r>
            <a:r>
              <a:rPr lang="zh-CN" altLang="en-US"/>
              <a:t>其实是预测 占 预测和观测之和的比重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1D</a:t>
            </a:r>
            <a:r>
              <a:rPr lang="zh-CN" altLang="en-US"/>
              <a:t>里面，我们用方差来衡量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2C3D6-F7C8-DF2D-4F92-1AECE7F7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36" y="3360298"/>
            <a:ext cx="628571" cy="4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0E245E-8899-DFC5-B246-FA1450AC1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71293"/>
            <a:ext cx="1647619" cy="4095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015B31-396D-BDA5-D20D-77D2F111996E}"/>
              </a:ext>
            </a:extLst>
          </p:cNvPr>
          <p:cNvCxnSpPr>
            <a:cxnSpLocks/>
          </p:cNvCxnSpPr>
          <p:nvPr/>
        </p:nvCxnSpPr>
        <p:spPr>
          <a:xfrm>
            <a:off x="6024897" y="3865149"/>
            <a:ext cx="1790700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1B5F745-92D1-48BC-0B93-7C2444C05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68" y="3617499"/>
            <a:ext cx="1071964" cy="6463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BF73E9-8AB4-99B5-2EA5-59BAD2798764}"/>
              </a:ext>
            </a:extLst>
          </p:cNvPr>
          <p:cNvSpPr/>
          <p:nvPr/>
        </p:nvSpPr>
        <p:spPr>
          <a:xfrm>
            <a:off x="6024897" y="3940664"/>
            <a:ext cx="1790700" cy="5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9A7AC5-6F5F-C421-FD4D-3022B0F07566}"/>
              </a:ext>
            </a:extLst>
          </p:cNvPr>
          <p:cNvSpPr txBox="1"/>
          <p:nvPr/>
        </p:nvSpPr>
        <p:spPr>
          <a:xfrm>
            <a:off x="6758321" y="453184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41199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E48E6-FBFF-77CD-FC64-16E53223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03" y="1333762"/>
            <a:ext cx="7657143" cy="41904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95A8964-887E-D995-9F77-F061C1C26665}"/>
              </a:ext>
            </a:extLst>
          </p:cNvPr>
          <p:cNvGrpSpPr/>
          <p:nvPr/>
        </p:nvGrpSpPr>
        <p:grpSpPr>
          <a:xfrm>
            <a:off x="8362425" y="1645860"/>
            <a:ext cx="972720" cy="1225080"/>
            <a:chOff x="8286225" y="1636335"/>
            <a:chExt cx="972720" cy="12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BBC68F6-44C0-D2B9-B992-7343BE25CF75}"/>
                    </a:ext>
                  </a:extLst>
                </p14:cNvPr>
                <p14:cNvContentPartPr/>
                <p14:nvPr/>
              </p14:nvContentPartPr>
              <p14:xfrm>
                <a:off x="8286225" y="1636335"/>
                <a:ext cx="958320" cy="69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BBC68F6-44C0-D2B9-B992-7343BE25CF7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68585" y="1618695"/>
                  <a:ext cx="9939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FA05B2-4ECD-85C7-CB52-F54CB2EDCBF8}"/>
                    </a:ext>
                  </a:extLst>
                </p14:cNvPr>
                <p14:cNvContentPartPr/>
                <p14:nvPr/>
              </p14:nvContentPartPr>
              <p14:xfrm>
                <a:off x="8438505" y="2193615"/>
                <a:ext cx="820440" cy="66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FA05B2-4ECD-85C7-CB52-F54CB2EDCB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20865" y="2175975"/>
                  <a:ext cx="856080" cy="70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B2AE65-D6E6-BCCE-1A3C-35609DA272B6}"/>
                  </a:ext>
                </a:extLst>
              </p14:cNvPr>
              <p14:cNvContentPartPr/>
              <p14:nvPr/>
            </p14:nvContentPartPr>
            <p14:xfrm>
              <a:off x="7952205" y="3271811"/>
              <a:ext cx="820440" cy="667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B2AE65-D6E6-BCCE-1A3C-35609DA272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4565" y="3254171"/>
                <a:ext cx="85608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1E8CDD9-B2A3-0300-D649-E17BC9B16EE8}"/>
                  </a:ext>
                </a:extLst>
              </p14:cNvPr>
              <p14:cNvContentPartPr/>
              <p14:nvPr/>
            </p14:nvContentPartPr>
            <p14:xfrm>
              <a:off x="9567750" y="3746104"/>
              <a:ext cx="820440" cy="66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1E8CDD9-B2A3-0300-D649-E17BC9B16E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0110" y="3728464"/>
                <a:ext cx="856080" cy="7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5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3D99B7D-D9FE-9940-F538-DA9B3EF5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0" y="3010756"/>
            <a:ext cx="7199948" cy="2565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3BD59-F272-6291-A669-84354628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" y="154887"/>
            <a:ext cx="7835667" cy="2409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B88E0-A2BD-AB17-F06E-8CF926733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78" y="3619526"/>
            <a:ext cx="3257143" cy="41904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A670509-76B2-11AC-8EBB-3A89DBB34573}"/>
              </a:ext>
            </a:extLst>
          </p:cNvPr>
          <p:cNvSpPr/>
          <p:nvPr/>
        </p:nvSpPr>
        <p:spPr>
          <a:xfrm rot="21282028" flipH="1">
            <a:off x="4694605" y="3874626"/>
            <a:ext cx="2728577" cy="204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C9344E8-AA3B-A97D-DCA3-833AED1E01B6}"/>
              </a:ext>
            </a:extLst>
          </p:cNvPr>
          <p:cNvSpPr/>
          <p:nvPr/>
        </p:nvSpPr>
        <p:spPr>
          <a:xfrm rot="991319" flipH="1">
            <a:off x="4350384" y="4352647"/>
            <a:ext cx="1270338" cy="224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66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DF2D31-6950-18E8-049E-1591221DB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53" y="1333762"/>
            <a:ext cx="7657143" cy="41904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0C0DAC-CB75-4968-579B-D59F5784FCA5}"/>
              </a:ext>
            </a:extLst>
          </p:cNvPr>
          <p:cNvGrpSpPr/>
          <p:nvPr/>
        </p:nvGrpSpPr>
        <p:grpSpPr>
          <a:xfrm>
            <a:off x="8362425" y="1645860"/>
            <a:ext cx="972720" cy="1225080"/>
            <a:chOff x="8286225" y="1636335"/>
            <a:chExt cx="972720" cy="12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D59F51-DE53-E91E-4284-DF540439348F}"/>
                    </a:ext>
                  </a:extLst>
                </p14:cNvPr>
                <p14:cNvContentPartPr/>
                <p14:nvPr/>
              </p14:nvContentPartPr>
              <p14:xfrm>
                <a:off x="8286225" y="1636335"/>
                <a:ext cx="958320" cy="691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D59F51-DE53-E91E-4284-DF54043934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68585" y="1618695"/>
                  <a:ext cx="99396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FB9151A-CF1F-5D15-97E4-6BC94AEC9DEC}"/>
                    </a:ext>
                  </a:extLst>
                </p14:cNvPr>
                <p14:cNvContentPartPr/>
                <p14:nvPr/>
              </p14:nvContentPartPr>
              <p14:xfrm>
                <a:off x="8438505" y="2193615"/>
                <a:ext cx="820440" cy="667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FB9151A-CF1F-5D15-97E4-6BC94AEC9D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20865" y="2175975"/>
                  <a:ext cx="856080" cy="70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E48934-222A-392A-42AA-8A05C33A5F41}"/>
                  </a:ext>
                </a:extLst>
              </p14:cNvPr>
              <p14:cNvContentPartPr/>
              <p14:nvPr/>
            </p14:nvContentPartPr>
            <p14:xfrm>
              <a:off x="7952205" y="3271811"/>
              <a:ext cx="820440" cy="66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E48934-222A-392A-42AA-8A05C33A5F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4565" y="3254171"/>
                <a:ext cx="85608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4E280C-D7A0-1F49-221E-D46A628B54A1}"/>
                  </a:ext>
                </a:extLst>
              </p14:cNvPr>
              <p14:cNvContentPartPr/>
              <p14:nvPr/>
            </p14:nvContentPartPr>
            <p14:xfrm>
              <a:off x="9567750" y="3746104"/>
              <a:ext cx="820440" cy="66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4E280C-D7A0-1F49-221E-D46A628B54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0110" y="3728464"/>
                <a:ext cx="85608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B1D97FA-8EBF-F471-4080-A28B3E3910A9}"/>
                  </a:ext>
                </a:extLst>
              </p14:cNvPr>
              <p14:cNvContentPartPr/>
              <p14:nvPr/>
            </p14:nvContentPartPr>
            <p14:xfrm>
              <a:off x="8104485" y="4275109"/>
              <a:ext cx="820440" cy="667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B1D97FA-8EBF-F471-4080-A28B3E3910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6845" y="4257469"/>
                <a:ext cx="85608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87EE0A-BA58-C365-2FCA-E3DDB8F3B7E0}"/>
                  </a:ext>
                </a:extLst>
              </p14:cNvPr>
              <p14:cNvContentPartPr/>
              <p14:nvPr/>
            </p14:nvContentPartPr>
            <p14:xfrm>
              <a:off x="8021145" y="5024187"/>
              <a:ext cx="820440" cy="667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87EE0A-BA58-C365-2FCA-E3DDB8F3B7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3505" y="5006547"/>
                <a:ext cx="856080" cy="7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D990FE-46EC-E7D4-3BC6-1B671FA6024D}"/>
              </a:ext>
            </a:extLst>
          </p:cNvPr>
          <p:cNvSpPr txBox="1"/>
          <p:nvPr/>
        </p:nvSpPr>
        <p:spPr>
          <a:xfrm>
            <a:off x="4714042" y="2320455"/>
            <a:ext cx="417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运动跟踪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78A59-9CEB-CC03-DF07-9FB1BAD9399D}"/>
              </a:ext>
            </a:extLst>
          </p:cNvPr>
          <p:cNvSpPr txBox="1"/>
          <p:nvPr/>
        </p:nvSpPr>
        <p:spPr>
          <a:xfrm>
            <a:off x="3897297" y="3999815"/>
            <a:ext cx="7244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运动的观测和预测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919BEAB-4908-ED6C-E4AA-0E43F5291DE4}"/>
              </a:ext>
            </a:extLst>
          </p:cNvPr>
          <p:cNvSpPr/>
          <p:nvPr/>
        </p:nvSpPr>
        <p:spPr>
          <a:xfrm>
            <a:off x="5611368" y="302487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61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7F5522-554F-432A-AA27-2B555BF9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29" y="1579581"/>
            <a:ext cx="7409524" cy="3552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3FBE3-93C9-EF85-1986-7427D8A547DA}"/>
              </a:ext>
            </a:extLst>
          </p:cNvPr>
          <p:cNvSpPr txBox="1"/>
          <p:nvPr/>
        </p:nvSpPr>
        <p:spPr>
          <a:xfrm>
            <a:off x="337351" y="239697"/>
            <a:ext cx="516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1D </a:t>
            </a:r>
            <a:r>
              <a:rPr lang="zh-CN" altLang="en-US" sz="2400" b="1"/>
              <a:t>和 </a:t>
            </a:r>
            <a:r>
              <a:rPr lang="en-US" altLang="zh-CN" sz="2400" b="1"/>
              <a:t>2D </a:t>
            </a:r>
            <a:r>
              <a:rPr lang="zh-CN" altLang="en-US" sz="2400" b="1"/>
              <a:t>卡尔曼滤波的对比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D18A3-7C31-2E0B-41CD-252A168F61F7}"/>
              </a:ext>
            </a:extLst>
          </p:cNvPr>
          <p:cNvSpPr txBox="1"/>
          <p:nvPr/>
        </p:nvSpPr>
        <p:spPr>
          <a:xfrm>
            <a:off x="142042" y="6010182"/>
            <a:ext cx="1103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reference: </a:t>
            </a:r>
            <a:r>
              <a:rPr lang="en-US" altLang="zh-CN" b="1" i="0">
                <a:effectLst/>
                <a:latin typeface="-apple-system"/>
              </a:rPr>
              <a:t>Exercise: Show Effect of Hidden Variables </a:t>
            </a:r>
            <a:r>
              <a:rPr lang="en-US" altLang="zh-CN" i="0">
                <a:effectLst/>
                <a:latin typeface="-apple-system"/>
              </a:rPr>
              <a:t>in</a:t>
            </a:r>
            <a:r>
              <a:rPr lang="en-US" altLang="zh-CN" b="1" i="0">
                <a:effectLst/>
                <a:latin typeface="-apple-system"/>
              </a:rPr>
              <a:t> </a:t>
            </a:r>
            <a:br>
              <a:rPr lang="en-US" altLang="zh-CN" b="1" i="0">
                <a:effectLst/>
                <a:latin typeface="-apple-system"/>
              </a:rPr>
            </a:br>
            <a:r>
              <a:rPr lang="en-US" altLang="zh-CN"/>
              <a:t>https://github.com/rlabbe/Kalman-and-Bayesian-Filters-in-Python/blob/master/06-Multivariate-Kalman-Filters.ipynb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29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02F1-33AE-22CE-0C58-F018ACDF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快来到</a:t>
            </a:r>
            <a:r>
              <a:rPr lang="en-US" altLang="zh-CN"/>
              <a:t>B</a:t>
            </a:r>
            <a:r>
              <a:rPr lang="zh-CN" altLang="en-US"/>
              <a:t>站学习手写卡尔曼滤波，下午一起登月，一起看看杜究竟看到了什么！！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7DC26-3CAB-539E-43E8-12346121E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7" y="1802731"/>
            <a:ext cx="5733333" cy="430476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4CFB1E-D492-EAB3-8BFD-D45A66A2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36" y="2327564"/>
            <a:ext cx="6087080" cy="291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E44B5D-AD73-52DC-E3A6-A1491EF1C841}"/>
              </a:ext>
            </a:extLst>
          </p:cNvPr>
          <p:cNvSpPr txBox="1"/>
          <p:nvPr/>
        </p:nvSpPr>
        <p:spPr>
          <a:xfrm>
            <a:off x="4678532" y="3075057"/>
            <a:ext cx="417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运动建模</a:t>
            </a:r>
          </a:p>
        </p:txBody>
      </p:sp>
    </p:spTree>
    <p:extLst>
      <p:ext uri="{BB962C8B-B14F-4D97-AF65-F5344CB8AC3E}">
        <p14:creationId xmlns:p14="http://schemas.microsoft.com/office/powerpoint/2010/main" val="268045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CA0D3C-61AD-B9FB-E1F0-395B764E8802}"/>
              </a:ext>
            </a:extLst>
          </p:cNvPr>
          <p:cNvCxnSpPr>
            <a:cxnSpLocks/>
          </p:cNvCxnSpPr>
          <p:nvPr/>
        </p:nvCxnSpPr>
        <p:spPr>
          <a:xfrm>
            <a:off x="5362112" y="5588498"/>
            <a:ext cx="5797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4C56A2A-73AC-7218-FAF5-FA4CCF9E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112" y="4378581"/>
            <a:ext cx="1467775" cy="1076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42F8A-F778-6EEF-DA55-32EE1C67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5" y="1170983"/>
            <a:ext cx="2333333" cy="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4E72CA-0620-49E7-EEFF-EBD382411B9B}"/>
              </a:ext>
            </a:extLst>
          </p:cNvPr>
          <p:cNvSpPr txBox="1"/>
          <p:nvPr/>
        </p:nvSpPr>
        <p:spPr>
          <a:xfrm>
            <a:off x="514905" y="443884"/>
            <a:ext cx="34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根据牛顿力学公式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EABC7-A278-98D7-A914-62124D2BC55F}"/>
              </a:ext>
            </a:extLst>
          </p:cNvPr>
          <p:cNvSpPr txBox="1"/>
          <p:nvPr/>
        </p:nvSpPr>
        <p:spPr>
          <a:xfrm>
            <a:off x="530928" y="2404940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effectLst/>
                <a:latin typeface="tahoma" panose="020B0604030504040204" pitchFamily="34" charset="0"/>
              </a:rPr>
              <a:t>如果</a:t>
            </a:r>
            <a:r>
              <a:rPr lang="zh-CN" altLang="en-US">
                <a:latin typeface="tahoma" panose="020B0604030504040204" pitchFamily="34" charset="0"/>
              </a:rPr>
              <a:t>小狗原来的位置在</a:t>
            </a:r>
            <a:r>
              <a:rPr lang="en-US" altLang="zh-CN" b="0" i="0">
                <a:effectLst/>
                <a:latin typeface="tahoma" panose="020B0604030504040204" pitchFamily="34" charset="0"/>
              </a:rPr>
              <a:t>10</a:t>
            </a:r>
            <a:r>
              <a:rPr lang="zh-CN" altLang="en-US" b="0" i="0">
                <a:effectLst/>
                <a:latin typeface="tahoma" panose="020B0604030504040204" pitchFamily="34" charset="0"/>
              </a:rPr>
              <a:t>米处，它的速度是</a:t>
            </a:r>
            <a:r>
              <a:rPr lang="en-US" altLang="zh-CN" b="0" i="0">
                <a:effectLst/>
                <a:latin typeface="tahoma" panose="020B0604030504040204" pitchFamily="34" charset="0"/>
              </a:rPr>
              <a:t>15</a:t>
            </a:r>
            <a:r>
              <a:rPr lang="zh-CN" altLang="en-US" b="0" i="0">
                <a:effectLst/>
                <a:latin typeface="tahoma" panose="020B0604030504040204" pitchFamily="34" charset="0"/>
              </a:rPr>
              <a:t>米</a:t>
            </a:r>
            <a:r>
              <a:rPr lang="en-US" altLang="zh-CN" b="0" i="0">
                <a:effectLst/>
                <a:latin typeface="tahoma" panose="020B0604030504040204" pitchFamily="34" charset="0"/>
              </a:rPr>
              <a:t>/</a:t>
            </a:r>
            <a:r>
              <a:rPr lang="zh-CN" altLang="en-US" b="0" i="0">
                <a:effectLst/>
                <a:latin typeface="tahoma" panose="020B0604030504040204" pitchFamily="34" charset="0"/>
              </a:rPr>
              <a:t>秒，</a:t>
            </a:r>
            <a:r>
              <a:rPr lang="zh-CN" altLang="en-US">
                <a:latin typeface="tahoma" panose="020B0604030504040204" pitchFamily="34" charset="0"/>
              </a:rPr>
              <a:t>经过</a:t>
            </a:r>
            <a:r>
              <a:rPr lang="en-US" altLang="zh-CN" b="0" i="0">
                <a:effectLst/>
                <a:latin typeface="tahoma" panose="020B0604030504040204" pitchFamily="34" charset="0"/>
              </a:rPr>
              <a:t>2</a:t>
            </a:r>
            <a:r>
              <a:rPr lang="zh-CN" altLang="en-US" b="0" i="0">
                <a:effectLst/>
                <a:latin typeface="tahoma" panose="020B0604030504040204" pitchFamily="34" charset="0"/>
              </a:rPr>
              <a:t>秒后，它在</a:t>
            </a:r>
            <a:endParaRPr lang="en-US" altLang="zh-CN" b="0" i="0">
              <a:effectLst/>
              <a:latin typeface="tahoma" panose="020B0604030504040204" pitchFamily="34" charset="0"/>
            </a:endParaRPr>
          </a:p>
          <a:p>
            <a:endParaRPr lang="en-US" altLang="zh-CN">
              <a:latin typeface="tahoma" panose="020B0604030504040204" pitchFamily="34" charset="0"/>
            </a:endParaRPr>
          </a:p>
          <a:p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E76FF0-4E15-9E68-0893-86A089CE7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75" y="3450350"/>
            <a:ext cx="2857143" cy="790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41F37-6EE3-513B-9311-3EFD40A9A899}"/>
              </a:ext>
            </a:extLst>
          </p:cNvPr>
          <p:cNvSpPr txBox="1"/>
          <p:nvPr/>
        </p:nvSpPr>
        <p:spPr>
          <a:xfrm>
            <a:off x="3373515" y="1170984"/>
            <a:ext cx="303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</a:t>
            </a:r>
            <a:r>
              <a:rPr lang="zh-CN" altLang="en-US"/>
              <a:t> </a:t>
            </a:r>
            <a:r>
              <a:rPr lang="en-US" altLang="zh-CN"/>
              <a:t>=</a:t>
            </a:r>
            <a:r>
              <a:rPr lang="zh-CN" altLang="en-US"/>
              <a:t> </a:t>
            </a:r>
            <a:r>
              <a:rPr lang="en-US" altLang="zh-CN"/>
              <a:t>S</a:t>
            </a:r>
            <a:r>
              <a:rPr lang="en-US" altLang="zh-CN" baseline="-25000"/>
              <a:t>0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vt</a:t>
            </a:r>
            <a:endParaRPr lang="zh-CN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499092-1389-FC59-3EA9-C08E0E590A30}"/>
              </a:ext>
            </a:extLst>
          </p:cNvPr>
          <p:cNvCxnSpPr>
            <a:cxnSpLocks/>
          </p:cNvCxnSpPr>
          <p:nvPr/>
        </p:nvCxnSpPr>
        <p:spPr>
          <a:xfrm flipH="1" flipV="1">
            <a:off x="3169328" y="2769833"/>
            <a:ext cx="1012055" cy="55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130E5E-80FD-ABE4-A87C-2E8E77B78393}"/>
              </a:ext>
            </a:extLst>
          </p:cNvPr>
          <p:cNvSpPr txBox="1"/>
          <p:nvPr/>
        </p:nvSpPr>
        <p:spPr>
          <a:xfrm>
            <a:off x="4221331" y="3053919"/>
            <a:ext cx="4039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你真的就确定它在</a:t>
            </a:r>
            <a:r>
              <a:rPr lang="en-US" altLang="zh-CN">
                <a:solidFill>
                  <a:srgbClr val="FF0000"/>
                </a:solidFill>
              </a:rPr>
              <a:t>10m</a:t>
            </a:r>
            <a:r>
              <a:rPr lang="zh-CN" altLang="en-US">
                <a:solidFill>
                  <a:srgbClr val="FF0000"/>
                </a:solidFill>
              </a:rPr>
              <a:t>处，可不可能它在</a:t>
            </a:r>
            <a:r>
              <a:rPr lang="en-US" altLang="zh-CN">
                <a:solidFill>
                  <a:srgbClr val="FF0000"/>
                </a:solidFill>
              </a:rPr>
              <a:t>9.8m</a:t>
            </a:r>
            <a:r>
              <a:rPr lang="zh-CN" altLang="en-US">
                <a:solidFill>
                  <a:srgbClr val="FF0000"/>
                </a:solidFill>
              </a:rPr>
              <a:t>处，</a:t>
            </a:r>
            <a:r>
              <a:rPr lang="en-US" altLang="zh-CN">
                <a:solidFill>
                  <a:srgbClr val="FF0000"/>
                </a:solidFill>
              </a:rPr>
              <a:t>10.1m</a:t>
            </a:r>
            <a:r>
              <a:rPr lang="zh-CN" altLang="en-US">
                <a:solidFill>
                  <a:srgbClr val="FF0000"/>
                </a:solidFill>
              </a:rPr>
              <a:t>处呢或者</a:t>
            </a:r>
            <a:r>
              <a:rPr lang="en-US" altLang="zh-CN">
                <a:solidFill>
                  <a:srgbClr val="FF0000"/>
                </a:solidFill>
              </a:rPr>
              <a:t>9.99999m</a:t>
            </a:r>
            <a:r>
              <a:rPr lang="zh-CN" altLang="en-US">
                <a:solidFill>
                  <a:srgbClr val="FF0000"/>
                </a:solidFill>
              </a:rPr>
              <a:t>处呢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5D05B-BF35-B79B-1021-F1200E301200}"/>
              </a:ext>
            </a:extLst>
          </p:cNvPr>
          <p:cNvSpPr txBox="1"/>
          <p:nvPr/>
        </p:nvSpPr>
        <p:spPr>
          <a:xfrm>
            <a:off x="6095999" y="818904"/>
            <a:ext cx="4039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你确认它这每一秒都是走</a:t>
            </a:r>
            <a:r>
              <a:rPr lang="en-US" altLang="zh-CN">
                <a:solidFill>
                  <a:srgbClr val="FF0000"/>
                </a:solidFill>
              </a:rPr>
              <a:t>15m</a:t>
            </a:r>
            <a:r>
              <a:rPr lang="zh-CN" altLang="en-US">
                <a:solidFill>
                  <a:srgbClr val="FF0000"/>
                </a:solidFill>
              </a:rPr>
              <a:t>，可能前一秒走了</a:t>
            </a:r>
            <a:r>
              <a:rPr lang="en-US" altLang="zh-CN">
                <a:solidFill>
                  <a:srgbClr val="FF0000"/>
                </a:solidFill>
              </a:rPr>
              <a:t>14.9m</a:t>
            </a:r>
            <a:r>
              <a:rPr lang="zh-CN" altLang="en-US">
                <a:solidFill>
                  <a:srgbClr val="FF0000"/>
                </a:solidFill>
              </a:rPr>
              <a:t>，后一秒走了</a:t>
            </a:r>
            <a:r>
              <a:rPr lang="en-US" altLang="zh-CN">
                <a:solidFill>
                  <a:srgbClr val="FF0000"/>
                </a:solidFill>
              </a:rPr>
              <a:t>15.001m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55989-3BA6-74BF-8BC5-AD1124BA39A9}"/>
              </a:ext>
            </a:extLst>
          </p:cNvPr>
          <p:cNvCxnSpPr>
            <a:cxnSpLocks/>
          </p:cNvCxnSpPr>
          <p:nvPr/>
        </p:nvCxnSpPr>
        <p:spPr>
          <a:xfrm flipH="1">
            <a:off x="5092823" y="1468592"/>
            <a:ext cx="1003176" cy="919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FE6455-0895-AC7C-6BBF-A81E22E85720}"/>
              </a:ext>
            </a:extLst>
          </p:cNvPr>
          <p:cNvSpPr txBox="1"/>
          <p:nvPr/>
        </p:nvSpPr>
        <p:spPr>
          <a:xfrm>
            <a:off x="7238287" y="2262462"/>
            <a:ext cx="4873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highlight>
                  <a:srgbClr val="FFFF00"/>
                </a:highlight>
              </a:rPr>
              <a:t>如何对这种不确定性进行建模</a:t>
            </a:r>
          </a:p>
        </p:txBody>
      </p:sp>
    </p:spTree>
    <p:extLst>
      <p:ext uri="{BB962C8B-B14F-4D97-AF65-F5344CB8AC3E}">
        <p14:creationId xmlns:p14="http://schemas.microsoft.com/office/powerpoint/2010/main" val="393022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36719 1.8518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4" grpId="0"/>
      <p:bldP spid="15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14122</TotalTime>
  <Words>2121</Words>
  <Application>Microsoft Office PowerPoint</Application>
  <PresentationFormat>Widescreen</PresentationFormat>
  <Paragraphs>260</Paragraphs>
  <Slides>71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-apple-system</vt:lpstr>
      <vt:lpstr>PingFang SC</vt:lpstr>
      <vt:lpstr>等线</vt:lpstr>
      <vt:lpstr>等线 Light</vt:lpstr>
      <vt:lpstr>Arial</vt:lpstr>
      <vt:lpstr>Consolas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代码演示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代码演示</vt:lpstr>
      <vt:lpstr>PowerPoint Presentation</vt:lpstr>
      <vt:lpstr>PowerPoint Presentation</vt:lpstr>
      <vt:lpstr>PowerPoint Presentation</vt:lpstr>
      <vt:lpstr>PowerPoint Presentation</vt:lpstr>
      <vt:lpstr>代码演示</vt:lpstr>
      <vt:lpstr>PowerPoint Presentation</vt:lpstr>
      <vt:lpstr>PowerPoint Presentation</vt:lpstr>
      <vt:lpstr>PowerPoint Presentation</vt:lpstr>
      <vt:lpstr>代码演示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快来到B站学习手写卡尔曼滤波，下午一起登月，一起看看杜究竟看到了什么！！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Filter 贝叶斯滤波</dc:title>
  <dc:creator>Huang Peter</dc:creator>
  <cp:lastModifiedBy>Huang Peter</cp:lastModifiedBy>
  <cp:revision>1343</cp:revision>
  <dcterms:created xsi:type="dcterms:W3CDTF">2022-06-08T08:50:54Z</dcterms:created>
  <dcterms:modified xsi:type="dcterms:W3CDTF">2022-06-22T09:36:09Z</dcterms:modified>
</cp:coreProperties>
</file>